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87" r:id="rId4"/>
    <p:sldId id="288" r:id="rId5"/>
    <p:sldId id="291" r:id="rId6"/>
    <p:sldId id="290" r:id="rId7"/>
    <p:sldId id="292" r:id="rId8"/>
    <p:sldId id="294" r:id="rId9"/>
    <p:sldId id="293" r:id="rId10"/>
    <p:sldId id="299" r:id="rId11"/>
    <p:sldId id="296" r:id="rId12"/>
    <p:sldId id="295" r:id="rId13"/>
    <p:sldId id="298" r:id="rId14"/>
    <p:sldId id="297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3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D4105-EEC3-4636-8ED5-28E6BEE33EE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7D3E63B0-2E3F-4A5E-9F68-70FDC8B68581}">
      <dgm:prSet/>
      <dgm:spPr/>
      <dgm:t>
        <a:bodyPr/>
        <a:lstStyle/>
        <a:p>
          <a:pPr algn="just"/>
          <a:r>
            <a:rPr lang="hr-HR" dirty="0"/>
            <a:t>Razdoblje preporoda ujedno i vrijeme osnivanja prvih političkih stranaka</a:t>
          </a:r>
          <a:endParaRPr lang="en-US" dirty="0"/>
        </a:p>
      </dgm:t>
    </dgm:pt>
    <dgm:pt modelId="{3D508026-096A-4DC7-A824-5BE2A14307F2}" type="parTrans" cxnId="{632DEDDD-2153-4864-A4E8-FC9BE5FE0D30}">
      <dgm:prSet/>
      <dgm:spPr/>
      <dgm:t>
        <a:bodyPr/>
        <a:lstStyle/>
        <a:p>
          <a:endParaRPr lang="en-US"/>
        </a:p>
      </dgm:t>
    </dgm:pt>
    <dgm:pt modelId="{CC3C9944-9520-47AC-9D64-D2F7A5A773F9}" type="sibTrans" cxnId="{632DEDDD-2153-4864-A4E8-FC9BE5FE0D30}">
      <dgm:prSet/>
      <dgm:spPr/>
      <dgm:t>
        <a:bodyPr/>
        <a:lstStyle/>
        <a:p>
          <a:endParaRPr lang="en-US"/>
        </a:p>
      </dgm:t>
    </dgm:pt>
    <dgm:pt modelId="{BB203149-D36A-427D-917F-2DAE9CCEC587}">
      <dgm:prSet/>
      <dgm:spPr/>
      <dgm:t>
        <a:bodyPr/>
        <a:lstStyle/>
        <a:p>
          <a:pPr algn="just"/>
          <a:r>
            <a:rPr lang="hr-HR" dirty="0"/>
            <a:t>Dio hrvatskog plemstva nije prihvatio ideje ilirskog narodnog preporoda, protivio se standardizaciji hrvatskog jezika i politički se aktivirao</a:t>
          </a:r>
          <a:endParaRPr lang="en-US" dirty="0"/>
        </a:p>
      </dgm:t>
    </dgm:pt>
    <dgm:pt modelId="{E6310B66-F0CB-4B15-BB35-13170A4E8426}" type="parTrans" cxnId="{3F4FBFFD-222B-4193-9D95-828F8506D15B}">
      <dgm:prSet/>
      <dgm:spPr/>
      <dgm:t>
        <a:bodyPr/>
        <a:lstStyle/>
        <a:p>
          <a:endParaRPr lang="en-US"/>
        </a:p>
      </dgm:t>
    </dgm:pt>
    <dgm:pt modelId="{0901AAEA-CECE-45CC-8447-0539DA2D0E49}" type="sibTrans" cxnId="{3F4FBFFD-222B-4193-9D95-828F8506D15B}">
      <dgm:prSet/>
      <dgm:spPr/>
      <dgm:t>
        <a:bodyPr/>
        <a:lstStyle/>
        <a:p>
          <a:endParaRPr lang="en-US"/>
        </a:p>
      </dgm:t>
    </dgm:pt>
    <dgm:pt modelId="{A68F4D96-9F18-4985-8BB1-8E62ADEC9299}" type="pres">
      <dgm:prSet presAssocID="{E4BD4105-EEC3-4636-8ED5-28E6BEE33E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DCC64F8-62DA-46DC-BC4A-AEE610FCE92C}" type="pres">
      <dgm:prSet presAssocID="{7D3E63B0-2E3F-4A5E-9F68-70FDC8B6858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CAA3F8B-6408-4BE3-954E-92E6B5515604}" type="pres">
      <dgm:prSet presAssocID="{CC3C9944-9520-47AC-9D64-D2F7A5A773F9}" presName="spacer" presStyleCnt="0"/>
      <dgm:spPr/>
    </dgm:pt>
    <dgm:pt modelId="{C54157F8-AA67-453B-AB13-AFC4E02AC531}" type="pres">
      <dgm:prSet presAssocID="{BB203149-D36A-427D-917F-2DAE9CCEC58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26B1470-C72F-4CFB-BA27-9AC66B660353}" type="presOf" srcId="{E4BD4105-EEC3-4636-8ED5-28E6BEE33EE3}" destId="{A68F4D96-9F18-4985-8BB1-8E62ADEC9299}" srcOrd="0" destOrd="0" presId="urn:microsoft.com/office/officeart/2005/8/layout/vList2"/>
    <dgm:cxn modelId="{04CA0934-6A68-4163-AFD2-5B77AB7A2EB6}" type="presOf" srcId="{7D3E63B0-2E3F-4A5E-9F68-70FDC8B68581}" destId="{DDCC64F8-62DA-46DC-BC4A-AEE610FCE92C}" srcOrd="0" destOrd="0" presId="urn:microsoft.com/office/officeart/2005/8/layout/vList2"/>
    <dgm:cxn modelId="{632DEDDD-2153-4864-A4E8-FC9BE5FE0D30}" srcId="{E4BD4105-EEC3-4636-8ED5-28E6BEE33EE3}" destId="{7D3E63B0-2E3F-4A5E-9F68-70FDC8B68581}" srcOrd="0" destOrd="0" parTransId="{3D508026-096A-4DC7-A824-5BE2A14307F2}" sibTransId="{CC3C9944-9520-47AC-9D64-D2F7A5A773F9}"/>
    <dgm:cxn modelId="{3F4FBFFD-222B-4193-9D95-828F8506D15B}" srcId="{E4BD4105-EEC3-4636-8ED5-28E6BEE33EE3}" destId="{BB203149-D36A-427D-917F-2DAE9CCEC587}" srcOrd="1" destOrd="0" parTransId="{E6310B66-F0CB-4B15-BB35-13170A4E8426}" sibTransId="{0901AAEA-CECE-45CC-8447-0539DA2D0E49}"/>
    <dgm:cxn modelId="{843794D2-B48E-4C13-ABF3-ED5F6C82B2E7}" type="presOf" srcId="{BB203149-D36A-427D-917F-2DAE9CCEC587}" destId="{C54157F8-AA67-453B-AB13-AFC4E02AC531}" srcOrd="0" destOrd="0" presId="urn:microsoft.com/office/officeart/2005/8/layout/vList2"/>
    <dgm:cxn modelId="{7CBDFCDA-2086-4E41-BC4F-68EBA0DBA3BA}" type="presParOf" srcId="{A68F4D96-9F18-4985-8BB1-8E62ADEC9299}" destId="{DDCC64F8-62DA-46DC-BC4A-AEE610FCE92C}" srcOrd="0" destOrd="0" presId="urn:microsoft.com/office/officeart/2005/8/layout/vList2"/>
    <dgm:cxn modelId="{3E7671C2-ED3B-4EFC-B5B4-799C39140137}" type="presParOf" srcId="{A68F4D96-9F18-4985-8BB1-8E62ADEC9299}" destId="{8CAA3F8B-6408-4BE3-954E-92E6B5515604}" srcOrd="1" destOrd="0" presId="urn:microsoft.com/office/officeart/2005/8/layout/vList2"/>
    <dgm:cxn modelId="{4250778E-311A-473E-AEBD-7B8A56155F04}" type="presParOf" srcId="{A68F4D96-9F18-4985-8BB1-8E62ADEC9299}" destId="{C54157F8-AA67-453B-AB13-AFC4E02AC53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BD4105-EEC3-4636-8ED5-28E6BEE33EE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96AFC34C-03B1-4F07-8C74-C7E4E650B6F2}">
      <dgm:prSet/>
      <dgm:spPr/>
      <dgm:t>
        <a:bodyPr/>
        <a:lstStyle/>
        <a:p>
          <a:pPr algn="just"/>
          <a:r>
            <a:rPr lang="hr-HR" dirty="0"/>
            <a:t>Protivnici iliraca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1841. godine </a:t>
          </a:r>
          <a:r>
            <a:rPr lang="hr-HR" dirty="0"/>
            <a:t>utemeljili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Horvatsko-vugersku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stranku </a:t>
          </a:r>
          <a:r>
            <a:rPr lang="hr-HR" dirty="0"/>
            <a:t>(Hrvatsko-ugarska stranka)</a:t>
          </a:r>
          <a:endParaRPr lang="en-US" dirty="0"/>
        </a:p>
      </dgm:t>
    </dgm:pt>
    <dgm:pt modelId="{2BCEAF6E-8415-4CCF-9ACF-4A26A1B7D08C}" type="parTrans" cxnId="{1430C3F8-371E-467B-B605-1B1A3B40C647}">
      <dgm:prSet/>
      <dgm:spPr/>
      <dgm:t>
        <a:bodyPr/>
        <a:lstStyle/>
        <a:p>
          <a:endParaRPr lang="en-US"/>
        </a:p>
      </dgm:t>
    </dgm:pt>
    <dgm:pt modelId="{1765A66F-85C6-4580-AAB6-C080413F5193}" type="sibTrans" cxnId="{1430C3F8-371E-467B-B605-1B1A3B40C647}">
      <dgm:prSet/>
      <dgm:spPr/>
      <dgm:t>
        <a:bodyPr/>
        <a:lstStyle/>
        <a:p>
          <a:endParaRPr lang="en-US"/>
        </a:p>
      </dgm:t>
    </dgm:pt>
    <dgm:pt modelId="{4BC9B166-F6CA-44CD-A049-671DFCB93296}">
      <dgm:prSet/>
      <dgm:spPr/>
      <dgm:t>
        <a:bodyPr/>
        <a:lstStyle/>
        <a:p>
          <a:pPr algn="just"/>
          <a:r>
            <a:rPr lang="hr-HR" dirty="0"/>
            <a:t>Zastupali su ideje što boljih i snažnijih odnosa Hrvatske i Ugarske</a:t>
          </a:r>
          <a:endParaRPr lang="en-US" dirty="0"/>
        </a:p>
      </dgm:t>
    </dgm:pt>
    <dgm:pt modelId="{8165F03A-C167-4F78-BF52-054850973226}" type="parTrans" cxnId="{DAEFA1F2-18AF-4B77-A280-618B1ADD04ED}">
      <dgm:prSet/>
      <dgm:spPr/>
      <dgm:t>
        <a:bodyPr/>
        <a:lstStyle/>
        <a:p>
          <a:endParaRPr lang="en-US"/>
        </a:p>
      </dgm:t>
    </dgm:pt>
    <dgm:pt modelId="{9A37EBE5-9515-422B-BB34-979575388197}" type="sibTrans" cxnId="{DAEFA1F2-18AF-4B77-A280-618B1ADD04ED}">
      <dgm:prSet/>
      <dgm:spPr/>
      <dgm:t>
        <a:bodyPr/>
        <a:lstStyle/>
        <a:p>
          <a:endParaRPr lang="en-US"/>
        </a:p>
      </dgm:t>
    </dgm:pt>
    <dgm:pt modelId="{D92661B4-D4CA-41AD-9D5A-1001A8461EDE}">
      <dgm:prSet/>
      <dgm:spPr/>
      <dgm:t>
        <a:bodyPr/>
        <a:lstStyle/>
        <a:p>
          <a:r>
            <a:rPr lang="hr-HR" dirty="0"/>
            <a:t>Pogrdni naziv </a:t>
          </a:r>
          <a:r>
            <a:rPr lang="hr-HR" dirty="0" smtClean="0"/>
            <a:t>– </a:t>
          </a:r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mađaroni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59E26A-B92F-4CCA-A949-B8A22BB2A898}" type="parTrans" cxnId="{2A08F2B2-FCBD-4DB4-9CDC-F0B5CFDD8BA1}">
      <dgm:prSet/>
      <dgm:spPr/>
      <dgm:t>
        <a:bodyPr/>
        <a:lstStyle/>
        <a:p>
          <a:endParaRPr lang="hr-HR"/>
        </a:p>
      </dgm:t>
    </dgm:pt>
    <dgm:pt modelId="{5426D19A-D259-4729-BAF3-CAA88D949729}" type="sibTrans" cxnId="{2A08F2B2-FCBD-4DB4-9CDC-F0B5CFDD8BA1}">
      <dgm:prSet/>
      <dgm:spPr/>
      <dgm:t>
        <a:bodyPr/>
        <a:lstStyle/>
        <a:p>
          <a:endParaRPr lang="hr-HR"/>
        </a:p>
      </dgm:t>
    </dgm:pt>
    <dgm:pt modelId="{A68F4D96-9F18-4985-8BB1-8E62ADEC9299}" type="pres">
      <dgm:prSet presAssocID="{E4BD4105-EEC3-4636-8ED5-28E6BEE33E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C669C4D-2FF2-4647-BDCA-9905A4085490}" type="pres">
      <dgm:prSet presAssocID="{96AFC34C-03B1-4F07-8C74-C7E4E650B6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AC750F5-69C1-4C77-8EDA-BD7A45FA8C3A}" type="pres">
      <dgm:prSet presAssocID="{1765A66F-85C6-4580-AAB6-C080413F5193}" presName="spacer" presStyleCnt="0"/>
      <dgm:spPr/>
    </dgm:pt>
    <dgm:pt modelId="{EFDF2A44-1AAA-4919-A49D-BA31F90BFA83}" type="pres">
      <dgm:prSet presAssocID="{4BC9B166-F6CA-44CD-A049-671DFCB9329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6B85A5-6F85-406C-928F-43C075D0029B}" type="pres">
      <dgm:prSet presAssocID="{9A37EBE5-9515-422B-BB34-979575388197}" presName="spacer" presStyleCnt="0"/>
      <dgm:spPr/>
    </dgm:pt>
    <dgm:pt modelId="{15938B62-3B4D-497A-A3AA-F25F843DD157}" type="pres">
      <dgm:prSet presAssocID="{D92661B4-D4CA-41AD-9D5A-1001A8461ED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26B1470-C72F-4CFB-BA27-9AC66B660353}" type="presOf" srcId="{E4BD4105-EEC3-4636-8ED5-28E6BEE33EE3}" destId="{A68F4D96-9F18-4985-8BB1-8E62ADEC9299}" srcOrd="0" destOrd="0" presId="urn:microsoft.com/office/officeart/2005/8/layout/vList2"/>
    <dgm:cxn modelId="{27F22054-2997-47D3-AA2D-72E1EDB4BC26}" type="presOf" srcId="{4BC9B166-F6CA-44CD-A049-671DFCB93296}" destId="{EFDF2A44-1AAA-4919-A49D-BA31F90BFA83}" srcOrd="0" destOrd="0" presId="urn:microsoft.com/office/officeart/2005/8/layout/vList2"/>
    <dgm:cxn modelId="{1430C3F8-371E-467B-B605-1B1A3B40C647}" srcId="{E4BD4105-EEC3-4636-8ED5-28E6BEE33EE3}" destId="{96AFC34C-03B1-4F07-8C74-C7E4E650B6F2}" srcOrd="0" destOrd="0" parTransId="{2BCEAF6E-8415-4CCF-9ACF-4A26A1B7D08C}" sibTransId="{1765A66F-85C6-4580-AAB6-C080413F5193}"/>
    <dgm:cxn modelId="{2A08F2B2-FCBD-4DB4-9CDC-F0B5CFDD8BA1}" srcId="{E4BD4105-EEC3-4636-8ED5-28E6BEE33EE3}" destId="{D92661B4-D4CA-41AD-9D5A-1001A8461EDE}" srcOrd="2" destOrd="0" parTransId="{FF59E26A-B92F-4CCA-A949-B8A22BB2A898}" sibTransId="{5426D19A-D259-4729-BAF3-CAA88D949729}"/>
    <dgm:cxn modelId="{C20C8AA8-EDAF-453B-B374-7E34CD77D2AB}" type="presOf" srcId="{96AFC34C-03B1-4F07-8C74-C7E4E650B6F2}" destId="{BC669C4D-2FF2-4647-BDCA-9905A4085490}" srcOrd="0" destOrd="0" presId="urn:microsoft.com/office/officeart/2005/8/layout/vList2"/>
    <dgm:cxn modelId="{DAEFA1F2-18AF-4B77-A280-618B1ADD04ED}" srcId="{E4BD4105-EEC3-4636-8ED5-28E6BEE33EE3}" destId="{4BC9B166-F6CA-44CD-A049-671DFCB93296}" srcOrd="1" destOrd="0" parTransId="{8165F03A-C167-4F78-BF52-054850973226}" sibTransId="{9A37EBE5-9515-422B-BB34-979575388197}"/>
    <dgm:cxn modelId="{526B3A62-9F6D-4AF9-9659-75F878A6D472}" type="presOf" srcId="{D92661B4-D4CA-41AD-9D5A-1001A8461EDE}" destId="{15938B62-3B4D-497A-A3AA-F25F843DD157}" srcOrd="0" destOrd="0" presId="urn:microsoft.com/office/officeart/2005/8/layout/vList2"/>
    <dgm:cxn modelId="{AF1A0471-1B6B-4A18-A6C1-97BE4D403D1C}" type="presParOf" srcId="{A68F4D96-9F18-4985-8BB1-8E62ADEC9299}" destId="{BC669C4D-2FF2-4647-BDCA-9905A4085490}" srcOrd="0" destOrd="0" presId="urn:microsoft.com/office/officeart/2005/8/layout/vList2"/>
    <dgm:cxn modelId="{EE050EEF-F2E1-46C0-A81D-92A728EB4AB7}" type="presParOf" srcId="{A68F4D96-9F18-4985-8BB1-8E62ADEC9299}" destId="{DAC750F5-69C1-4C77-8EDA-BD7A45FA8C3A}" srcOrd="1" destOrd="0" presId="urn:microsoft.com/office/officeart/2005/8/layout/vList2"/>
    <dgm:cxn modelId="{6E9761BF-0898-4112-AAC9-36553EC26EBA}" type="presParOf" srcId="{A68F4D96-9F18-4985-8BB1-8E62ADEC9299}" destId="{EFDF2A44-1AAA-4919-A49D-BA31F90BFA83}" srcOrd="2" destOrd="0" presId="urn:microsoft.com/office/officeart/2005/8/layout/vList2"/>
    <dgm:cxn modelId="{DB0BA926-8269-45CC-94F9-C2FDBF50AA54}" type="presParOf" srcId="{A68F4D96-9F18-4985-8BB1-8E62ADEC9299}" destId="{EB6B85A5-6F85-406C-928F-43C075D0029B}" srcOrd="3" destOrd="0" presId="urn:microsoft.com/office/officeart/2005/8/layout/vList2"/>
    <dgm:cxn modelId="{F2112B89-5606-46B1-A59C-20A66E1E3B80}" type="presParOf" srcId="{A68F4D96-9F18-4985-8BB1-8E62ADEC9299}" destId="{15938B62-3B4D-497A-A3AA-F25F843DD1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7734EF-0964-47FB-AE23-A39168C5602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84F8D09-B758-440C-80BB-7E806F38FB65}">
      <dgm:prSet custT="1"/>
      <dgm:spPr/>
      <dgm:t>
        <a:bodyPr/>
        <a:lstStyle/>
        <a:p>
          <a:r>
            <a:rPr lang="hr-HR" sz="2800" dirty="0"/>
            <a:t>1841. godine preporoditelji osnovali </a:t>
          </a:r>
          <a:r>
            <a: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Ilirsku stranku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6B844C-D61D-4453-963B-346CADDB76B3}" type="parTrans" cxnId="{8E87928C-FB6A-45C7-AA67-B3119186EA11}">
      <dgm:prSet/>
      <dgm:spPr/>
      <dgm:t>
        <a:bodyPr/>
        <a:lstStyle/>
        <a:p>
          <a:endParaRPr lang="en-US"/>
        </a:p>
      </dgm:t>
    </dgm:pt>
    <dgm:pt modelId="{CB7F6495-06B6-4261-AD62-6D3114381AE6}" type="sibTrans" cxnId="{8E87928C-FB6A-45C7-AA67-B3119186EA11}">
      <dgm:prSet/>
      <dgm:spPr/>
      <dgm:t>
        <a:bodyPr/>
        <a:lstStyle/>
        <a:p>
          <a:endParaRPr lang="en-US"/>
        </a:p>
      </dgm:t>
    </dgm:pt>
    <dgm:pt modelId="{CD5554DB-B0B5-40CF-BDDF-6EB5FE4899E4}">
      <dgm:prSet custT="1"/>
      <dgm:spPr/>
      <dgm:t>
        <a:bodyPr/>
        <a:lstStyle/>
        <a:p>
          <a:pPr algn="just"/>
          <a:r>
            <a:rPr lang="hr-HR" sz="2800" dirty="0"/>
            <a:t>Zagovarali ideje sjedinjenja hrvatskih zemalja u jednu državnu cjelinu koja bi ostala u sastavu Habsburške Monarhije</a:t>
          </a:r>
          <a:endParaRPr lang="en-US" sz="2800" dirty="0"/>
        </a:p>
      </dgm:t>
    </dgm:pt>
    <dgm:pt modelId="{915901DC-98E9-494B-B6DB-8BF2B8CC7027}" type="parTrans" cxnId="{C408255E-E158-4F9C-9EA0-F3F64E418158}">
      <dgm:prSet/>
      <dgm:spPr/>
      <dgm:t>
        <a:bodyPr/>
        <a:lstStyle/>
        <a:p>
          <a:endParaRPr lang="en-US"/>
        </a:p>
      </dgm:t>
    </dgm:pt>
    <dgm:pt modelId="{D1B31906-7C7A-4192-A8F4-E69D457DD8DA}" type="sibTrans" cxnId="{C408255E-E158-4F9C-9EA0-F3F64E418158}">
      <dgm:prSet/>
      <dgm:spPr/>
      <dgm:t>
        <a:bodyPr/>
        <a:lstStyle/>
        <a:p>
          <a:endParaRPr lang="en-US"/>
        </a:p>
      </dgm:t>
    </dgm:pt>
    <dgm:pt modelId="{BF3FCB67-99DC-4986-BC10-6379E603FD7D}">
      <dgm:prSet custT="1"/>
      <dgm:spPr/>
      <dgm:t>
        <a:bodyPr/>
        <a:lstStyle/>
        <a:p>
          <a:pPr algn="ctr"/>
          <a:r>
            <a: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 visok stupanj samostalnosti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11BA51-13E2-4C37-AEB0-451779DF8270}" type="parTrans" cxnId="{505E93D2-5561-491F-8999-0E6FCEF6C12B}">
      <dgm:prSet/>
      <dgm:spPr/>
      <dgm:t>
        <a:bodyPr/>
        <a:lstStyle/>
        <a:p>
          <a:endParaRPr lang="en-US"/>
        </a:p>
      </dgm:t>
    </dgm:pt>
    <dgm:pt modelId="{7E1EF9ED-F2EF-4FAE-84F3-66A70BFDB64C}" type="sibTrans" cxnId="{505E93D2-5561-491F-8999-0E6FCEF6C12B}">
      <dgm:prSet/>
      <dgm:spPr/>
      <dgm:t>
        <a:bodyPr/>
        <a:lstStyle/>
        <a:p>
          <a:endParaRPr lang="en-US"/>
        </a:p>
      </dgm:t>
    </dgm:pt>
    <dgm:pt modelId="{027C8800-D5BF-4564-89E8-D8A151FE95C0}" type="pres">
      <dgm:prSet presAssocID="{D77734EF-0964-47FB-AE23-A39168C560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00C3A19-CABE-41BD-B2CB-957360A153B8}" type="pres">
      <dgm:prSet presAssocID="{884F8D09-B758-440C-80BB-7E806F38FB6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42EFBB-04AF-4F52-AC99-511DCF87C3A9}" type="pres">
      <dgm:prSet presAssocID="{CB7F6495-06B6-4261-AD62-6D3114381AE6}" presName="spacer" presStyleCnt="0"/>
      <dgm:spPr/>
    </dgm:pt>
    <dgm:pt modelId="{3389A234-7ECE-427F-B97A-DAD02C7B49BA}" type="pres">
      <dgm:prSet presAssocID="{CD5554DB-B0B5-40CF-BDDF-6EB5FE4899E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AD82BF5-CA6D-4256-ACCA-46A622B0E605}" type="pres">
      <dgm:prSet presAssocID="{D1B31906-7C7A-4192-A8F4-E69D457DD8DA}" presName="spacer" presStyleCnt="0"/>
      <dgm:spPr/>
    </dgm:pt>
    <dgm:pt modelId="{661D0538-D4DF-4395-893F-9EABFE2A399E}" type="pres">
      <dgm:prSet presAssocID="{BF3FCB67-99DC-4986-BC10-6379E603FD7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05E93D2-5561-491F-8999-0E6FCEF6C12B}" srcId="{D77734EF-0964-47FB-AE23-A39168C56023}" destId="{BF3FCB67-99DC-4986-BC10-6379E603FD7D}" srcOrd="2" destOrd="0" parTransId="{2511BA51-13E2-4C37-AEB0-451779DF8270}" sibTransId="{7E1EF9ED-F2EF-4FAE-84F3-66A70BFDB64C}"/>
    <dgm:cxn modelId="{16E7B648-18E8-44D4-B048-DA870692C857}" type="presOf" srcId="{CD5554DB-B0B5-40CF-BDDF-6EB5FE4899E4}" destId="{3389A234-7ECE-427F-B97A-DAD02C7B49BA}" srcOrd="0" destOrd="0" presId="urn:microsoft.com/office/officeart/2005/8/layout/vList2"/>
    <dgm:cxn modelId="{C408255E-E158-4F9C-9EA0-F3F64E418158}" srcId="{D77734EF-0964-47FB-AE23-A39168C56023}" destId="{CD5554DB-B0B5-40CF-BDDF-6EB5FE4899E4}" srcOrd="1" destOrd="0" parTransId="{915901DC-98E9-494B-B6DB-8BF2B8CC7027}" sibTransId="{D1B31906-7C7A-4192-A8F4-E69D457DD8DA}"/>
    <dgm:cxn modelId="{4B864DE2-323E-4917-B477-8DE53D845195}" type="presOf" srcId="{D77734EF-0964-47FB-AE23-A39168C56023}" destId="{027C8800-D5BF-4564-89E8-D8A151FE95C0}" srcOrd="0" destOrd="0" presId="urn:microsoft.com/office/officeart/2005/8/layout/vList2"/>
    <dgm:cxn modelId="{38587084-4052-4217-92B5-106FC855CDA8}" type="presOf" srcId="{884F8D09-B758-440C-80BB-7E806F38FB65}" destId="{000C3A19-CABE-41BD-B2CB-957360A153B8}" srcOrd="0" destOrd="0" presId="urn:microsoft.com/office/officeart/2005/8/layout/vList2"/>
    <dgm:cxn modelId="{6BBC2693-AC11-47B7-A04A-A75221FEEF90}" type="presOf" srcId="{BF3FCB67-99DC-4986-BC10-6379E603FD7D}" destId="{661D0538-D4DF-4395-893F-9EABFE2A399E}" srcOrd="0" destOrd="0" presId="urn:microsoft.com/office/officeart/2005/8/layout/vList2"/>
    <dgm:cxn modelId="{8E87928C-FB6A-45C7-AA67-B3119186EA11}" srcId="{D77734EF-0964-47FB-AE23-A39168C56023}" destId="{884F8D09-B758-440C-80BB-7E806F38FB65}" srcOrd="0" destOrd="0" parTransId="{916B844C-D61D-4453-963B-346CADDB76B3}" sibTransId="{CB7F6495-06B6-4261-AD62-6D3114381AE6}"/>
    <dgm:cxn modelId="{87C8A958-E697-461C-943A-B26E7D994147}" type="presParOf" srcId="{027C8800-D5BF-4564-89E8-D8A151FE95C0}" destId="{000C3A19-CABE-41BD-B2CB-957360A153B8}" srcOrd="0" destOrd="0" presId="urn:microsoft.com/office/officeart/2005/8/layout/vList2"/>
    <dgm:cxn modelId="{024DD662-FC36-4E7D-9836-1E0B7AB56BF0}" type="presParOf" srcId="{027C8800-D5BF-4564-89E8-D8A151FE95C0}" destId="{D142EFBB-04AF-4F52-AC99-511DCF87C3A9}" srcOrd="1" destOrd="0" presId="urn:microsoft.com/office/officeart/2005/8/layout/vList2"/>
    <dgm:cxn modelId="{2189DC5A-A798-4882-A324-F79F96F420CA}" type="presParOf" srcId="{027C8800-D5BF-4564-89E8-D8A151FE95C0}" destId="{3389A234-7ECE-427F-B97A-DAD02C7B49BA}" srcOrd="2" destOrd="0" presId="urn:microsoft.com/office/officeart/2005/8/layout/vList2"/>
    <dgm:cxn modelId="{CD637246-94BB-4DBF-8B57-D7D6D1E4FB9C}" type="presParOf" srcId="{027C8800-D5BF-4564-89E8-D8A151FE95C0}" destId="{CAD82BF5-CA6D-4256-ACCA-46A622B0E605}" srcOrd="3" destOrd="0" presId="urn:microsoft.com/office/officeart/2005/8/layout/vList2"/>
    <dgm:cxn modelId="{0E4F9E58-E5F1-4790-84C1-7EA4044D6E50}" type="presParOf" srcId="{027C8800-D5BF-4564-89E8-D8A151FE95C0}" destId="{661D0538-D4DF-4395-893F-9EABFE2A399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554385-8644-441E-9ED6-510FA0B4A11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48AF1E1-F59E-42B2-9130-F61E47EC8A73}">
      <dgm:prSet/>
      <dgm:spPr/>
      <dgm:t>
        <a:bodyPr/>
        <a:lstStyle/>
        <a:p>
          <a:pPr algn="just"/>
          <a:r>
            <a:rPr lang="hr-HR" b="1" dirty="0"/>
            <a:t>1843. godine vlada u Beču zabranila uporabu ilirskog imena – </a:t>
          </a:r>
          <a:r>
            <a:rPr lang="hr-HR" b="0" dirty="0"/>
            <a:t>potencijalna opasnost za stabilnost Monarhije</a:t>
          </a:r>
          <a:endParaRPr lang="en-US" b="0" dirty="0"/>
        </a:p>
      </dgm:t>
    </dgm:pt>
    <dgm:pt modelId="{B26D7206-7977-455E-AA2D-6955AFCF87EA}" type="parTrans" cxnId="{97D8345B-A75B-42B1-9953-EF8E55D6F94B}">
      <dgm:prSet/>
      <dgm:spPr/>
      <dgm:t>
        <a:bodyPr/>
        <a:lstStyle/>
        <a:p>
          <a:endParaRPr lang="en-US"/>
        </a:p>
      </dgm:t>
    </dgm:pt>
    <dgm:pt modelId="{260CFF9C-B79C-4F58-9E44-F1459F1CB30D}" type="sibTrans" cxnId="{97D8345B-A75B-42B1-9953-EF8E55D6F94B}">
      <dgm:prSet/>
      <dgm:spPr/>
      <dgm:t>
        <a:bodyPr/>
        <a:lstStyle/>
        <a:p>
          <a:endParaRPr lang="en-US"/>
        </a:p>
      </dgm:t>
    </dgm:pt>
    <dgm:pt modelId="{0F20819B-DC7B-45C8-B6AF-392D44DAE2B5}">
      <dgm:prSet/>
      <dgm:spPr/>
      <dgm:t>
        <a:bodyPr/>
        <a:lstStyle/>
        <a:p>
          <a:r>
            <a:rPr lang="hr-HR" b="0" dirty="0"/>
            <a:t>Ilirska stranka – preimenovana u Narodnu stranku</a:t>
          </a:r>
          <a:endParaRPr lang="en-US" b="0" dirty="0"/>
        </a:p>
      </dgm:t>
    </dgm:pt>
    <dgm:pt modelId="{0C7A477F-11AF-4638-BCBE-6F5CB2498C24}" type="parTrans" cxnId="{108A213D-62DB-46A3-B562-84F2854070C1}">
      <dgm:prSet/>
      <dgm:spPr/>
      <dgm:t>
        <a:bodyPr/>
        <a:lstStyle/>
        <a:p>
          <a:endParaRPr lang="en-US"/>
        </a:p>
      </dgm:t>
    </dgm:pt>
    <dgm:pt modelId="{1A97A2FB-2D88-4FCF-9982-5A8B8729ED7F}" type="sibTrans" cxnId="{108A213D-62DB-46A3-B562-84F2854070C1}">
      <dgm:prSet/>
      <dgm:spPr/>
      <dgm:t>
        <a:bodyPr/>
        <a:lstStyle/>
        <a:p>
          <a:endParaRPr lang="en-US"/>
        </a:p>
      </dgm:t>
    </dgm:pt>
    <dgm:pt modelId="{A74D3732-4549-4737-81F3-6C82F725EA2F}">
      <dgm:prSet/>
      <dgm:spPr/>
      <dgm:t>
        <a:bodyPr/>
        <a:lstStyle/>
        <a:p>
          <a:r>
            <a:rPr lang="hr-HR" b="0" dirty="0"/>
            <a:t>Ilirsko ime zamijenjeno hrvatskim</a:t>
          </a:r>
          <a:endParaRPr lang="en-US" b="0" dirty="0"/>
        </a:p>
      </dgm:t>
    </dgm:pt>
    <dgm:pt modelId="{800B2B67-B700-4AD9-911F-882383090D53}" type="parTrans" cxnId="{78C5C5C4-6F19-41B6-851B-AACE6592E529}">
      <dgm:prSet/>
      <dgm:spPr/>
      <dgm:t>
        <a:bodyPr/>
        <a:lstStyle/>
        <a:p>
          <a:endParaRPr lang="hr-HR"/>
        </a:p>
      </dgm:t>
    </dgm:pt>
    <dgm:pt modelId="{F0F38F8A-0409-4278-A3E9-2D6972C415DC}" type="sibTrans" cxnId="{78C5C5C4-6F19-41B6-851B-AACE6592E529}">
      <dgm:prSet/>
      <dgm:spPr/>
      <dgm:t>
        <a:bodyPr/>
        <a:lstStyle/>
        <a:p>
          <a:endParaRPr lang="hr-HR"/>
        </a:p>
      </dgm:t>
    </dgm:pt>
    <dgm:pt modelId="{0AAE4031-2637-4B72-8903-B9EAD1730340}" type="pres">
      <dgm:prSet presAssocID="{5F554385-8644-441E-9ED6-510FA0B4A1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72610CD-1738-47BA-8620-6428954DACE7}" type="pres">
      <dgm:prSet presAssocID="{F48AF1E1-F59E-42B2-9130-F61E47EC8A7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A8C268C-92D3-4540-951F-B20D4E5A7167}" type="pres">
      <dgm:prSet presAssocID="{260CFF9C-B79C-4F58-9E44-F1459F1CB30D}" presName="spacer" presStyleCnt="0"/>
      <dgm:spPr/>
    </dgm:pt>
    <dgm:pt modelId="{2F404D6F-F054-45F8-8821-84E6A9E89F83}" type="pres">
      <dgm:prSet presAssocID="{0F20819B-DC7B-45C8-B6AF-392D44DAE2B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BBFAF59-8283-45E8-83FE-CE4B993F2773}" type="pres">
      <dgm:prSet presAssocID="{1A97A2FB-2D88-4FCF-9982-5A8B8729ED7F}" presName="spacer" presStyleCnt="0"/>
      <dgm:spPr/>
    </dgm:pt>
    <dgm:pt modelId="{9429D6D0-FFE8-4B66-A651-8765ABF85D5C}" type="pres">
      <dgm:prSet presAssocID="{A74D3732-4549-4737-81F3-6C82F725EA2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8C5C5C4-6F19-41B6-851B-AACE6592E529}" srcId="{5F554385-8644-441E-9ED6-510FA0B4A114}" destId="{A74D3732-4549-4737-81F3-6C82F725EA2F}" srcOrd="2" destOrd="0" parTransId="{800B2B67-B700-4AD9-911F-882383090D53}" sibTransId="{F0F38F8A-0409-4278-A3E9-2D6972C415DC}"/>
    <dgm:cxn modelId="{6A16B25D-7685-4D92-8B73-AAEED97506A3}" type="presOf" srcId="{0F20819B-DC7B-45C8-B6AF-392D44DAE2B5}" destId="{2F404D6F-F054-45F8-8821-84E6A9E89F83}" srcOrd="0" destOrd="0" presId="urn:microsoft.com/office/officeart/2005/8/layout/vList2"/>
    <dgm:cxn modelId="{97D8345B-A75B-42B1-9953-EF8E55D6F94B}" srcId="{5F554385-8644-441E-9ED6-510FA0B4A114}" destId="{F48AF1E1-F59E-42B2-9130-F61E47EC8A73}" srcOrd="0" destOrd="0" parTransId="{B26D7206-7977-455E-AA2D-6955AFCF87EA}" sibTransId="{260CFF9C-B79C-4F58-9E44-F1459F1CB30D}"/>
    <dgm:cxn modelId="{B8E9EBF6-CC6D-4A2A-A9A0-09962F8D4E23}" type="presOf" srcId="{5F554385-8644-441E-9ED6-510FA0B4A114}" destId="{0AAE4031-2637-4B72-8903-B9EAD1730340}" srcOrd="0" destOrd="0" presId="urn:microsoft.com/office/officeart/2005/8/layout/vList2"/>
    <dgm:cxn modelId="{108A213D-62DB-46A3-B562-84F2854070C1}" srcId="{5F554385-8644-441E-9ED6-510FA0B4A114}" destId="{0F20819B-DC7B-45C8-B6AF-392D44DAE2B5}" srcOrd="1" destOrd="0" parTransId="{0C7A477F-11AF-4638-BCBE-6F5CB2498C24}" sibTransId="{1A97A2FB-2D88-4FCF-9982-5A8B8729ED7F}"/>
    <dgm:cxn modelId="{EF8EE093-DD82-4734-94B0-3962CEF90071}" type="presOf" srcId="{A74D3732-4549-4737-81F3-6C82F725EA2F}" destId="{9429D6D0-FFE8-4B66-A651-8765ABF85D5C}" srcOrd="0" destOrd="0" presId="urn:microsoft.com/office/officeart/2005/8/layout/vList2"/>
    <dgm:cxn modelId="{6032D721-F06E-4B5C-8E99-8FAC6A12C19D}" type="presOf" srcId="{F48AF1E1-F59E-42B2-9130-F61E47EC8A73}" destId="{F72610CD-1738-47BA-8620-6428954DACE7}" srcOrd="0" destOrd="0" presId="urn:microsoft.com/office/officeart/2005/8/layout/vList2"/>
    <dgm:cxn modelId="{5539A4CC-A628-4F5C-8E5A-5BFB99E45599}" type="presParOf" srcId="{0AAE4031-2637-4B72-8903-B9EAD1730340}" destId="{F72610CD-1738-47BA-8620-6428954DACE7}" srcOrd="0" destOrd="0" presId="urn:microsoft.com/office/officeart/2005/8/layout/vList2"/>
    <dgm:cxn modelId="{0180046A-FBDD-42D7-8267-FC357D40835C}" type="presParOf" srcId="{0AAE4031-2637-4B72-8903-B9EAD1730340}" destId="{5A8C268C-92D3-4540-951F-B20D4E5A7167}" srcOrd="1" destOrd="0" presId="urn:microsoft.com/office/officeart/2005/8/layout/vList2"/>
    <dgm:cxn modelId="{3067F761-A4AE-4882-A447-3FE5D3F3E3E5}" type="presParOf" srcId="{0AAE4031-2637-4B72-8903-B9EAD1730340}" destId="{2F404D6F-F054-45F8-8821-84E6A9E89F83}" srcOrd="2" destOrd="0" presId="urn:microsoft.com/office/officeart/2005/8/layout/vList2"/>
    <dgm:cxn modelId="{32ED7CA4-99C2-49E6-BBB8-3D4AF15D3162}" type="presParOf" srcId="{0AAE4031-2637-4B72-8903-B9EAD1730340}" destId="{5BBFAF59-8283-45E8-83FE-CE4B993F2773}" srcOrd="3" destOrd="0" presId="urn:microsoft.com/office/officeart/2005/8/layout/vList2"/>
    <dgm:cxn modelId="{2F1EEB1C-9BEC-41DE-B359-B0D766390428}" type="presParOf" srcId="{0AAE4031-2637-4B72-8903-B9EAD1730340}" destId="{9429D6D0-FFE8-4B66-A651-8765ABF85D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554385-8644-441E-9ED6-510FA0B4A11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48AF1E1-F59E-42B2-9130-F61E47EC8A73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Srpanjske žrtve </a:t>
          </a:r>
          <a:r>
            <a:rPr lang="hr-HR" dirty="0"/>
            <a:t>– krvavi sukob pristalica </a:t>
          </a:r>
          <a:r>
            <a:rPr lang="hr-HR" dirty="0" err="1"/>
            <a:t>Horvatsko-vugerske</a:t>
          </a:r>
          <a:r>
            <a:rPr lang="hr-HR" dirty="0"/>
            <a:t> stranke i Narodne stranke te vojske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1845. godine na Markovu trgu u Zagrebu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D7206-7977-455E-AA2D-6955AFCF87EA}" type="parTrans" cxnId="{97D8345B-A75B-42B1-9953-EF8E55D6F94B}">
      <dgm:prSet/>
      <dgm:spPr/>
      <dgm:t>
        <a:bodyPr/>
        <a:lstStyle/>
        <a:p>
          <a:endParaRPr lang="en-US"/>
        </a:p>
      </dgm:t>
    </dgm:pt>
    <dgm:pt modelId="{260CFF9C-B79C-4F58-9E44-F1459F1CB30D}" type="sibTrans" cxnId="{97D8345B-A75B-42B1-9953-EF8E55D6F94B}">
      <dgm:prSet/>
      <dgm:spPr/>
      <dgm:t>
        <a:bodyPr/>
        <a:lstStyle/>
        <a:p>
          <a:endParaRPr lang="en-US"/>
        </a:p>
      </dgm:t>
    </dgm:pt>
    <dgm:pt modelId="{0AAE4031-2637-4B72-8903-B9EAD1730340}" type="pres">
      <dgm:prSet presAssocID="{5F554385-8644-441E-9ED6-510FA0B4A1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72610CD-1738-47BA-8620-6428954DACE7}" type="pres">
      <dgm:prSet presAssocID="{F48AF1E1-F59E-42B2-9130-F61E47EC8A7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7D8345B-A75B-42B1-9953-EF8E55D6F94B}" srcId="{5F554385-8644-441E-9ED6-510FA0B4A114}" destId="{F48AF1E1-F59E-42B2-9130-F61E47EC8A73}" srcOrd="0" destOrd="0" parTransId="{B26D7206-7977-455E-AA2D-6955AFCF87EA}" sibTransId="{260CFF9C-B79C-4F58-9E44-F1459F1CB30D}"/>
    <dgm:cxn modelId="{B8E9EBF6-CC6D-4A2A-A9A0-09962F8D4E23}" type="presOf" srcId="{5F554385-8644-441E-9ED6-510FA0B4A114}" destId="{0AAE4031-2637-4B72-8903-B9EAD1730340}" srcOrd="0" destOrd="0" presId="urn:microsoft.com/office/officeart/2005/8/layout/vList2"/>
    <dgm:cxn modelId="{6032D721-F06E-4B5C-8E99-8FAC6A12C19D}" type="presOf" srcId="{F48AF1E1-F59E-42B2-9130-F61E47EC8A73}" destId="{F72610CD-1738-47BA-8620-6428954DACE7}" srcOrd="0" destOrd="0" presId="urn:microsoft.com/office/officeart/2005/8/layout/vList2"/>
    <dgm:cxn modelId="{5539A4CC-A628-4F5C-8E5A-5BFB99E45599}" type="presParOf" srcId="{0AAE4031-2637-4B72-8903-B9EAD1730340}" destId="{F72610CD-1738-47BA-8620-6428954DACE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696E87-24D4-4B7C-A157-7B619E26AC9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5D2B0AA9-42C3-4857-8972-4C3074D11C19}">
      <dgm:prSet/>
      <dgm:spPr/>
      <dgm:t>
        <a:bodyPr/>
        <a:lstStyle/>
        <a:p>
          <a:r>
            <a:rPr lang="hr-HR"/>
            <a:t>Najveći uspjeh preporodnog pokreta – </a:t>
          </a:r>
          <a:r>
            <a:rPr lang="hr-HR" b="1"/>
            <a:t>1847. godine Hrvatski sabor proglasio hrvatski jezik službenim jezikom u Hrvatskoj</a:t>
          </a:r>
          <a:endParaRPr lang="en-US"/>
        </a:p>
      </dgm:t>
    </dgm:pt>
    <dgm:pt modelId="{DA090437-2AE5-441D-9E64-6CFD5C847B81}" type="parTrans" cxnId="{79822438-F16D-44A7-940A-B9FFCC2C7197}">
      <dgm:prSet/>
      <dgm:spPr/>
      <dgm:t>
        <a:bodyPr/>
        <a:lstStyle/>
        <a:p>
          <a:endParaRPr lang="en-US"/>
        </a:p>
      </dgm:t>
    </dgm:pt>
    <dgm:pt modelId="{9B1B6939-5ECF-4907-9B4D-E0E9CBC9EEFA}" type="sibTrans" cxnId="{79822438-F16D-44A7-940A-B9FFCC2C7197}">
      <dgm:prSet/>
      <dgm:spPr/>
      <dgm:t>
        <a:bodyPr/>
        <a:lstStyle/>
        <a:p>
          <a:endParaRPr lang="en-US"/>
        </a:p>
      </dgm:t>
    </dgm:pt>
    <dgm:pt modelId="{10EFD6BF-7176-4F21-BB4E-D56297E56727}">
      <dgm:prSet/>
      <dgm:spPr/>
      <dgm:t>
        <a:bodyPr/>
        <a:lstStyle/>
        <a:p>
          <a:r>
            <a:rPr lang="hr-HR"/>
            <a:t>„…hrvatski jezik ima se uzvisiti na onu čast, vrijednost i valjanost koje je dosad uživao latinski jezik”</a:t>
          </a:r>
          <a:endParaRPr lang="en-US"/>
        </a:p>
      </dgm:t>
    </dgm:pt>
    <dgm:pt modelId="{6E9B77CE-487A-4258-B998-71F02322CF87}" type="parTrans" cxnId="{D6393480-5EC6-48F2-8B7B-12ACDB96284D}">
      <dgm:prSet/>
      <dgm:spPr/>
      <dgm:t>
        <a:bodyPr/>
        <a:lstStyle/>
        <a:p>
          <a:endParaRPr lang="en-US"/>
        </a:p>
      </dgm:t>
    </dgm:pt>
    <dgm:pt modelId="{78924A27-5166-4519-848E-F345C81C12DA}" type="sibTrans" cxnId="{D6393480-5EC6-48F2-8B7B-12ACDB96284D}">
      <dgm:prSet/>
      <dgm:spPr/>
      <dgm:t>
        <a:bodyPr/>
        <a:lstStyle/>
        <a:p>
          <a:endParaRPr lang="en-US"/>
        </a:p>
      </dgm:t>
    </dgm:pt>
    <dgm:pt modelId="{3D2D019B-BDB0-48DC-A72E-6994AA5E7EBC}" type="pres">
      <dgm:prSet presAssocID="{2F696E87-24D4-4B7C-A157-7B619E26AC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E3591CAE-AC72-4431-AD8B-A38138AD2DFE}" type="pres">
      <dgm:prSet presAssocID="{5D2B0AA9-42C3-4857-8972-4C3074D11C1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0D8174-9F93-4855-8909-BD003609F04E}" type="pres">
      <dgm:prSet presAssocID="{9B1B6939-5ECF-4907-9B4D-E0E9CBC9EEFA}" presName="spacer" presStyleCnt="0"/>
      <dgm:spPr/>
    </dgm:pt>
    <dgm:pt modelId="{7B65FA71-E3D3-440A-88A5-CB88C5553C2F}" type="pres">
      <dgm:prSet presAssocID="{10EFD6BF-7176-4F21-BB4E-D56297E5672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9822438-F16D-44A7-940A-B9FFCC2C7197}" srcId="{2F696E87-24D4-4B7C-A157-7B619E26AC9A}" destId="{5D2B0AA9-42C3-4857-8972-4C3074D11C19}" srcOrd="0" destOrd="0" parTransId="{DA090437-2AE5-441D-9E64-6CFD5C847B81}" sibTransId="{9B1B6939-5ECF-4907-9B4D-E0E9CBC9EEFA}"/>
    <dgm:cxn modelId="{8B56FAF5-B70E-429C-88DB-4933F4E176C0}" type="presOf" srcId="{5D2B0AA9-42C3-4857-8972-4C3074D11C19}" destId="{E3591CAE-AC72-4431-AD8B-A38138AD2DFE}" srcOrd="0" destOrd="0" presId="urn:microsoft.com/office/officeart/2005/8/layout/vList2"/>
    <dgm:cxn modelId="{F04AC2E1-8294-43A9-8D9E-A4403BF93DBE}" type="presOf" srcId="{10EFD6BF-7176-4F21-BB4E-D56297E56727}" destId="{7B65FA71-E3D3-440A-88A5-CB88C5553C2F}" srcOrd="0" destOrd="0" presId="urn:microsoft.com/office/officeart/2005/8/layout/vList2"/>
    <dgm:cxn modelId="{D6393480-5EC6-48F2-8B7B-12ACDB96284D}" srcId="{2F696E87-24D4-4B7C-A157-7B619E26AC9A}" destId="{10EFD6BF-7176-4F21-BB4E-D56297E56727}" srcOrd="1" destOrd="0" parTransId="{6E9B77CE-487A-4258-B998-71F02322CF87}" sibTransId="{78924A27-5166-4519-848E-F345C81C12DA}"/>
    <dgm:cxn modelId="{90D0DD97-885E-4438-AB00-B9C47EF5A211}" type="presOf" srcId="{2F696E87-24D4-4B7C-A157-7B619E26AC9A}" destId="{3D2D019B-BDB0-48DC-A72E-6994AA5E7EBC}" srcOrd="0" destOrd="0" presId="urn:microsoft.com/office/officeart/2005/8/layout/vList2"/>
    <dgm:cxn modelId="{985029A6-9AF5-46E2-A8F4-D65B02CC9659}" type="presParOf" srcId="{3D2D019B-BDB0-48DC-A72E-6994AA5E7EBC}" destId="{E3591CAE-AC72-4431-AD8B-A38138AD2DFE}" srcOrd="0" destOrd="0" presId="urn:microsoft.com/office/officeart/2005/8/layout/vList2"/>
    <dgm:cxn modelId="{6D98F826-E48B-4583-867A-1C9069ED51E8}" type="presParOf" srcId="{3D2D019B-BDB0-48DC-A72E-6994AA5E7EBC}" destId="{540D8174-9F93-4855-8909-BD003609F04E}" srcOrd="1" destOrd="0" presId="urn:microsoft.com/office/officeart/2005/8/layout/vList2"/>
    <dgm:cxn modelId="{FFAF3771-3FA2-4B76-A072-DBBD02F253C8}" type="presParOf" srcId="{3D2D019B-BDB0-48DC-A72E-6994AA5E7EBC}" destId="{7B65FA71-E3D3-440A-88A5-CB88C5553C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12DE91-9CCD-40AB-AC5A-7181B1C49B33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3BD86ACA-432D-4BFA-BEA8-134986C8EE3A}">
      <dgm:prSet/>
      <dgm:spPr/>
      <dgm:t>
        <a:bodyPr/>
        <a:lstStyle/>
        <a:p>
          <a:pPr algn="just"/>
          <a:r>
            <a:rPr lang="hr-HR" b="1" dirty="0"/>
            <a:t>Janko Drašković </a:t>
          </a:r>
          <a:r>
            <a:rPr lang="hr-HR" dirty="0"/>
            <a:t>– najpoznatiji plemić u redovima iliraca</a:t>
          </a:r>
          <a:endParaRPr lang="en-US" dirty="0"/>
        </a:p>
      </dgm:t>
    </dgm:pt>
    <dgm:pt modelId="{CC9BDAF0-D006-4984-80B9-61AFEDFD2B9A}" type="parTrans" cxnId="{7C859E82-EFF4-4914-A791-7964447A7324}">
      <dgm:prSet/>
      <dgm:spPr/>
      <dgm:t>
        <a:bodyPr/>
        <a:lstStyle/>
        <a:p>
          <a:endParaRPr lang="en-US"/>
        </a:p>
      </dgm:t>
    </dgm:pt>
    <dgm:pt modelId="{14842457-7293-463A-BD2C-ED56045E6872}" type="sibTrans" cxnId="{7C859E82-EFF4-4914-A791-7964447A7324}">
      <dgm:prSet/>
      <dgm:spPr/>
      <dgm:t>
        <a:bodyPr/>
        <a:lstStyle/>
        <a:p>
          <a:endParaRPr lang="en-US"/>
        </a:p>
      </dgm:t>
    </dgm:pt>
    <dgm:pt modelId="{CC052E57-6445-476E-A858-A3824DBE7EC4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1832. godine </a:t>
          </a:r>
          <a:r>
            <a:rPr lang="hr-HR" dirty="0"/>
            <a:t>na hrvatskom jeziku (kajkavskom narječju) objavio knjižicu </a:t>
          </a:r>
          <a:r>
            <a:rPr lang="hr-H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Disertacija</a:t>
          </a:r>
          <a:r>
            <a:rPr lang="hr-HR" dirty="0"/>
            <a:t> – prvi politički spis u Hrvata pisan hrvatskim jezikom</a:t>
          </a:r>
          <a:endParaRPr lang="en-US" dirty="0"/>
        </a:p>
      </dgm:t>
    </dgm:pt>
    <dgm:pt modelId="{53B0CEE2-9548-4FAB-BF23-C8FD9BCFDF5A}" type="parTrans" cxnId="{57F39C81-AF0B-4B00-92BA-55EBF5D31764}">
      <dgm:prSet/>
      <dgm:spPr/>
      <dgm:t>
        <a:bodyPr/>
        <a:lstStyle/>
        <a:p>
          <a:endParaRPr lang="en-US"/>
        </a:p>
      </dgm:t>
    </dgm:pt>
    <dgm:pt modelId="{9F886C64-340E-49EB-82B7-F40FEC6D2B34}" type="sibTrans" cxnId="{57F39C81-AF0B-4B00-92BA-55EBF5D31764}">
      <dgm:prSet/>
      <dgm:spPr/>
      <dgm:t>
        <a:bodyPr/>
        <a:lstStyle/>
        <a:p>
          <a:endParaRPr lang="en-US"/>
        </a:p>
      </dgm:t>
    </dgm:pt>
    <dgm:pt modelId="{6CF63C9A-B82C-4FDA-8A0A-9A620843220C}">
      <dgm:prSet/>
      <dgm:spPr/>
      <dgm:t>
        <a:bodyPr/>
        <a:lstStyle/>
        <a:p>
          <a:pPr algn="just"/>
          <a:r>
            <a:rPr lang="hr-HR" dirty="0"/>
            <a:t>Politički program preporodnog pokreta – sjedinjenje Hrvatske, Slavonije, Dalmacije, Rijeke i Vojne krajine u Veliku Iliriju</a:t>
          </a:r>
          <a:endParaRPr lang="en-US" dirty="0"/>
        </a:p>
      </dgm:t>
    </dgm:pt>
    <dgm:pt modelId="{BD5CA755-334F-47AC-B8E5-394BD8FDE79E}" type="parTrans" cxnId="{BE9B4C25-D1B9-4DA9-B9A3-8E7D88529255}">
      <dgm:prSet/>
      <dgm:spPr/>
      <dgm:t>
        <a:bodyPr/>
        <a:lstStyle/>
        <a:p>
          <a:endParaRPr lang="en-US"/>
        </a:p>
      </dgm:t>
    </dgm:pt>
    <dgm:pt modelId="{3030484F-0119-4BB6-B212-7F58A309DCA7}" type="sibTrans" cxnId="{BE9B4C25-D1B9-4DA9-B9A3-8E7D88529255}">
      <dgm:prSet/>
      <dgm:spPr/>
      <dgm:t>
        <a:bodyPr/>
        <a:lstStyle/>
        <a:p>
          <a:endParaRPr lang="en-US"/>
        </a:p>
      </dgm:t>
    </dgm:pt>
    <dgm:pt modelId="{A33DA38A-A3AA-4897-8A2E-F58F7B7AF047}" type="pres">
      <dgm:prSet presAssocID="{7B12DE91-9CCD-40AB-AC5A-7181B1C49B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FFB8F1D-8963-4250-B706-85E4A2BBB15B}" type="pres">
      <dgm:prSet presAssocID="{3BD86ACA-432D-4BFA-BEA8-134986C8EE3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21D9F79-318B-49E1-9FCD-53EDAA70DC02}" type="pres">
      <dgm:prSet presAssocID="{14842457-7293-463A-BD2C-ED56045E6872}" presName="spacer" presStyleCnt="0"/>
      <dgm:spPr/>
    </dgm:pt>
    <dgm:pt modelId="{1E8B975B-BD18-4BBF-A399-85921B1E5A6D}" type="pres">
      <dgm:prSet presAssocID="{CC052E57-6445-476E-A858-A3824DBE7EC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448BBA-551D-424C-AA18-2B2294C9418B}" type="pres">
      <dgm:prSet presAssocID="{9F886C64-340E-49EB-82B7-F40FEC6D2B34}" presName="spacer" presStyleCnt="0"/>
      <dgm:spPr/>
    </dgm:pt>
    <dgm:pt modelId="{5DB62932-D2BD-4FF3-B0AE-7C1AF8D4A081}" type="pres">
      <dgm:prSet presAssocID="{6CF63C9A-B82C-4FDA-8A0A-9A620843220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36B5286-F32F-4B4A-A6A9-8B69E818888B}" type="presOf" srcId="{3BD86ACA-432D-4BFA-BEA8-134986C8EE3A}" destId="{2FFB8F1D-8963-4250-B706-85E4A2BBB15B}" srcOrd="0" destOrd="0" presId="urn:microsoft.com/office/officeart/2005/8/layout/vList2"/>
    <dgm:cxn modelId="{57F39C81-AF0B-4B00-92BA-55EBF5D31764}" srcId="{7B12DE91-9CCD-40AB-AC5A-7181B1C49B33}" destId="{CC052E57-6445-476E-A858-A3824DBE7EC4}" srcOrd="1" destOrd="0" parTransId="{53B0CEE2-9548-4FAB-BF23-C8FD9BCFDF5A}" sibTransId="{9F886C64-340E-49EB-82B7-F40FEC6D2B34}"/>
    <dgm:cxn modelId="{BE9B4C25-D1B9-4DA9-B9A3-8E7D88529255}" srcId="{7B12DE91-9CCD-40AB-AC5A-7181B1C49B33}" destId="{6CF63C9A-B82C-4FDA-8A0A-9A620843220C}" srcOrd="2" destOrd="0" parTransId="{BD5CA755-334F-47AC-B8E5-394BD8FDE79E}" sibTransId="{3030484F-0119-4BB6-B212-7F58A309DCA7}"/>
    <dgm:cxn modelId="{18467B53-CF51-4AB7-A02D-804905523F71}" type="presOf" srcId="{6CF63C9A-B82C-4FDA-8A0A-9A620843220C}" destId="{5DB62932-D2BD-4FF3-B0AE-7C1AF8D4A081}" srcOrd="0" destOrd="0" presId="urn:microsoft.com/office/officeart/2005/8/layout/vList2"/>
    <dgm:cxn modelId="{C4D70D37-44B4-4825-A468-97883E3302D7}" type="presOf" srcId="{CC052E57-6445-476E-A858-A3824DBE7EC4}" destId="{1E8B975B-BD18-4BBF-A399-85921B1E5A6D}" srcOrd="0" destOrd="0" presId="urn:microsoft.com/office/officeart/2005/8/layout/vList2"/>
    <dgm:cxn modelId="{9AC6415C-015A-4A30-A8B9-A863FE9960C2}" type="presOf" srcId="{7B12DE91-9CCD-40AB-AC5A-7181B1C49B33}" destId="{A33DA38A-A3AA-4897-8A2E-F58F7B7AF047}" srcOrd="0" destOrd="0" presId="urn:microsoft.com/office/officeart/2005/8/layout/vList2"/>
    <dgm:cxn modelId="{7C859E82-EFF4-4914-A791-7964447A7324}" srcId="{7B12DE91-9CCD-40AB-AC5A-7181B1C49B33}" destId="{3BD86ACA-432D-4BFA-BEA8-134986C8EE3A}" srcOrd="0" destOrd="0" parTransId="{CC9BDAF0-D006-4984-80B9-61AFEDFD2B9A}" sibTransId="{14842457-7293-463A-BD2C-ED56045E6872}"/>
    <dgm:cxn modelId="{515AFC80-DC9F-437E-A5E6-998025BE21D1}" type="presParOf" srcId="{A33DA38A-A3AA-4897-8A2E-F58F7B7AF047}" destId="{2FFB8F1D-8963-4250-B706-85E4A2BBB15B}" srcOrd="0" destOrd="0" presId="urn:microsoft.com/office/officeart/2005/8/layout/vList2"/>
    <dgm:cxn modelId="{8D19A9E7-3CD4-46D0-84E7-3C728C37E110}" type="presParOf" srcId="{A33DA38A-A3AA-4897-8A2E-F58F7B7AF047}" destId="{421D9F79-318B-49E1-9FCD-53EDAA70DC02}" srcOrd="1" destOrd="0" presId="urn:microsoft.com/office/officeart/2005/8/layout/vList2"/>
    <dgm:cxn modelId="{A5CF8AF8-4B91-4FC4-BC20-559808C3ABCE}" type="presParOf" srcId="{A33DA38A-A3AA-4897-8A2E-F58F7B7AF047}" destId="{1E8B975B-BD18-4BBF-A399-85921B1E5A6D}" srcOrd="2" destOrd="0" presId="urn:microsoft.com/office/officeart/2005/8/layout/vList2"/>
    <dgm:cxn modelId="{C992DD93-5DCE-470D-B489-0EF14CA048AF}" type="presParOf" srcId="{A33DA38A-A3AA-4897-8A2E-F58F7B7AF047}" destId="{68448BBA-551D-424C-AA18-2B2294C9418B}" srcOrd="3" destOrd="0" presId="urn:microsoft.com/office/officeart/2005/8/layout/vList2"/>
    <dgm:cxn modelId="{20862941-D41E-4236-9A72-3535983B0C62}" type="presParOf" srcId="{A33DA38A-A3AA-4897-8A2E-F58F7B7AF047}" destId="{5DB62932-D2BD-4FF3-B0AE-7C1AF8D4A08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CC64F8-62DA-46DC-BC4A-AEE610FCE92C}">
      <dsp:nvSpPr>
        <dsp:cNvPr id="0" name=""/>
        <dsp:cNvSpPr/>
      </dsp:nvSpPr>
      <dsp:spPr>
        <a:xfrm>
          <a:off x="0" y="267765"/>
          <a:ext cx="10515600" cy="185810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Razdoblje preporoda ujedno i vrijeme osnivanja prvih političkih stranaka</a:t>
          </a:r>
          <a:endParaRPr lang="en-US" sz="3500" kern="1200" dirty="0"/>
        </a:p>
      </dsp:txBody>
      <dsp:txXfrm>
        <a:off x="0" y="267765"/>
        <a:ext cx="10515600" cy="1858106"/>
      </dsp:txXfrm>
    </dsp:sp>
    <dsp:sp modelId="{C54157F8-AA67-453B-AB13-AFC4E02AC531}">
      <dsp:nvSpPr>
        <dsp:cNvPr id="0" name=""/>
        <dsp:cNvSpPr/>
      </dsp:nvSpPr>
      <dsp:spPr>
        <a:xfrm>
          <a:off x="0" y="2226672"/>
          <a:ext cx="10515600" cy="185810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Dio hrvatskog plemstva nije prihvatio ideje ilirskog narodnog preporoda, protivio se standardizaciji hrvatskog jezika i politički se aktivirao</a:t>
          </a:r>
          <a:endParaRPr lang="en-US" sz="3500" kern="1200" dirty="0"/>
        </a:p>
      </dsp:txBody>
      <dsp:txXfrm>
        <a:off x="0" y="2226672"/>
        <a:ext cx="10515600" cy="18581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669C4D-2FF2-4647-BDCA-9905A4085490}">
      <dsp:nvSpPr>
        <dsp:cNvPr id="0" name=""/>
        <dsp:cNvSpPr/>
      </dsp:nvSpPr>
      <dsp:spPr>
        <a:xfrm>
          <a:off x="0" y="109241"/>
          <a:ext cx="10515600" cy="13127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kern="1200" dirty="0"/>
            <a:t>Protivnici iliraca </a:t>
          </a:r>
          <a:r>
            <a:rPr lang="hr-H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1841. godine </a:t>
          </a:r>
          <a:r>
            <a:rPr lang="hr-HR" sz="3400" kern="1200" dirty="0"/>
            <a:t>utemeljili </a:t>
          </a:r>
          <a:r>
            <a:rPr lang="hr-HR" sz="3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Horvatsko-vugersku</a:t>
          </a:r>
          <a:r>
            <a:rPr lang="hr-H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stranku </a:t>
          </a:r>
          <a:r>
            <a:rPr lang="hr-HR" sz="3400" kern="1200" dirty="0"/>
            <a:t>(Hrvatsko-ugarska stranka)</a:t>
          </a:r>
          <a:endParaRPr lang="en-US" sz="3400" kern="1200" dirty="0"/>
        </a:p>
      </dsp:txBody>
      <dsp:txXfrm>
        <a:off x="0" y="109241"/>
        <a:ext cx="10515600" cy="1312740"/>
      </dsp:txXfrm>
    </dsp:sp>
    <dsp:sp modelId="{EFDF2A44-1AAA-4919-A49D-BA31F90BFA83}">
      <dsp:nvSpPr>
        <dsp:cNvPr id="0" name=""/>
        <dsp:cNvSpPr/>
      </dsp:nvSpPr>
      <dsp:spPr>
        <a:xfrm>
          <a:off x="0" y="1519901"/>
          <a:ext cx="10515600" cy="131274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kern="1200" dirty="0"/>
            <a:t>Zastupali su ideje što boljih i snažnijih odnosa Hrvatske i Ugarske</a:t>
          </a:r>
          <a:endParaRPr lang="en-US" sz="3400" kern="1200" dirty="0"/>
        </a:p>
      </dsp:txBody>
      <dsp:txXfrm>
        <a:off x="0" y="1519901"/>
        <a:ext cx="10515600" cy="1312740"/>
      </dsp:txXfrm>
    </dsp:sp>
    <dsp:sp modelId="{15938B62-3B4D-497A-A3AA-F25F843DD157}">
      <dsp:nvSpPr>
        <dsp:cNvPr id="0" name=""/>
        <dsp:cNvSpPr/>
      </dsp:nvSpPr>
      <dsp:spPr>
        <a:xfrm>
          <a:off x="0" y="2930562"/>
          <a:ext cx="10515600" cy="131274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kern="1200" dirty="0"/>
            <a:t>Pogrdni naziv </a:t>
          </a:r>
          <a:r>
            <a:rPr lang="hr-HR" sz="3400" kern="1200" dirty="0" smtClean="0"/>
            <a:t>– </a:t>
          </a:r>
          <a:r>
            <a:rPr lang="hr-HR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mađaroni</a:t>
          </a:r>
          <a:endParaRPr 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30562"/>
        <a:ext cx="10515600" cy="13127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0C3A19-CABE-41BD-B2CB-957360A153B8}">
      <dsp:nvSpPr>
        <dsp:cNvPr id="0" name=""/>
        <dsp:cNvSpPr/>
      </dsp:nvSpPr>
      <dsp:spPr>
        <a:xfrm>
          <a:off x="0" y="371253"/>
          <a:ext cx="10578483" cy="12168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1841. godine preporoditelji osnovali </a:t>
          </a: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Ilirsku stranku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71253"/>
        <a:ext cx="10578483" cy="1216800"/>
      </dsp:txXfrm>
    </dsp:sp>
    <dsp:sp modelId="{3389A234-7ECE-427F-B97A-DAD02C7B49BA}">
      <dsp:nvSpPr>
        <dsp:cNvPr id="0" name=""/>
        <dsp:cNvSpPr/>
      </dsp:nvSpPr>
      <dsp:spPr>
        <a:xfrm>
          <a:off x="0" y="1775254"/>
          <a:ext cx="10578483" cy="121680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/>
            <a:t>Zagovarali ideje sjedinjenja hrvatskih zemalja u jednu državnu cjelinu koja bi ostala u sastavu Habsburške Monarhije</a:t>
          </a:r>
          <a:endParaRPr lang="en-US" sz="2800" kern="1200" dirty="0"/>
        </a:p>
      </dsp:txBody>
      <dsp:txXfrm>
        <a:off x="0" y="1775254"/>
        <a:ext cx="10578483" cy="1216800"/>
      </dsp:txXfrm>
    </dsp:sp>
    <dsp:sp modelId="{661D0538-D4DF-4395-893F-9EABFE2A399E}">
      <dsp:nvSpPr>
        <dsp:cNvPr id="0" name=""/>
        <dsp:cNvSpPr/>
      </dsp:nvSpPr>
      <dsp:spPr>
        <a:xfrm>
          <a:off x="0" y="3179254"/>
          <a:ext cx="10578483" cy="121680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 visok stupanj samostalnosti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79254"/>
        <a:ext cx="10578483" cy="12168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610CD-1738-47BA-8620-6428954DACE7}">
      <dsp:nvSpPr>
        <dsp:cNvPr id="0" name=""/>
        <dsp:cNvSpPr/>
      </dsp:nvSpPr>
      <dsp:spPr>
        <a:xfrm>
          <a:off x="0" y="291627"/>
          <a:ext cx="10515600" cy="119690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b="1" kern="1200" dirty="0"/>
            <a:t>1843. godine vlada u Beču zabranila uporabu ilirskog imena – </a:t>
          </a:r>
          <a:r>
            <a:rPr lang="hr-HR" sz="3100" b="0" kern="1200" dirty="0"/>
            <a:t>potencijalna opasnost za stabilnost Monarhije</a:t>
          </a:r>
          <a:endParaRPr lang="en-US" sz="3100" b="0" kern="1200" dirty="0"/>
        </a:p>
      </dsp:txBody>
      <dsp:txXfrm>
        <a:off x="0" y="291627"/>
        <a:ext cx="10515600" cy="1196909"/>
      </dsp:txXfrm>
    </dsp:sp>
    <dsp:sp modelId="{2F404D6F-F054-45F8-8821-84E6A9E89F83}">
      <dsp:nvSpPr>
        <dsp:cNvPr id="0" name=""/>
        <dsp:cNvSpPr/>
      </dsp:nvSpPr>
      <dsp:spPr>
        <a:xfrm>
          <a:off x="0" y="1577816"/>
          <a:ext cx="10515600" cy="119690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b="0" kern="1200" dirty="0"/>
            <a:t>Ilirska stranka – preimenovana u Narodnu stranku</a:t>
          </a:r>
          <a:endParaRPr lang="en-US" sz="3100" b="0" kern="1200" dirty="0"/>
        </a:p>
      </dsp:txBody>
      <dsp:txXfrm>
        <a:off x="0" y="1577816"/>
        <a:ext cx="10515600" cy="1196909"/>
      </dsp:txXfrm>
    </dsp:sp>
    <dsp:sp modelId="{9429D6D0-FFE8-4B66-A651-8765ABF85D5C}">
      <dsp:nvSpPr>
        <dsp:cNvPr id="0" name=""/>
        <dsp:cNvSpPr/>
      </dsp:nvSpPr>
      <dsp:spPr>
        <a:xfrm>
          <a:off x="0" y="2864007"/>
          <a:ext cx="10515600" cy="119690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b="0" kern="1200" dirty="0"/>
            <a:t>Ilirsko ime zamijenjeno hrvatskim</a:t>
          </a:r>
          <a:endParaRPr lang="en-US" sz="3100" b="0" kern="1200" dirty="0"/>
        </a:p>
      </dsp:txBody>
      <dsp:txXfrm>
        <a:off x="0" y="2864007"/>
        <a:ext cx="10515600" cy="119690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610CD-1738-47BA-8620-6428954DACE7}">
      <dsp:nvSpPr>
        <dsp:cNvPr id="0" name=""/>
        <dsp:cNvSpPr/>
      </dsp:nvSpPr>
      <dsp:spPr>
        <a:xfrm>
          <a:off x="0" y="34769"/>
          <a:ext cx="5402801" cy="38188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Srpanjske žrtve </a:t>
          </a:r>
          <a:r>
            <a:rPr lang="hr-HR" sz="3400" kern="1200" dirty="0"/>
            <a:t>– krvavi sukob pristalica </a:t>
          </a:r>
          <a:r>
            <a:rPr lang="hr-HR" sz="3400" kern="1200" dirty="0" err="1"/>
            <a:t>Horvatsko-vugerske</a:t>
          </a:r>
          <a:r>
            <a:rPr lang="hr-HR" sz="3400" kern="1200" dirty="0"/>
            <a:t> stranke i Narodne stranke te vojske </a:t>
          </a:r>
          <a:r>
            <a:rPr lang="hr-H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1845. godine na Markovu trgu u Zagrebu</a:t>
          </a:r>
          <a:endParaRPr 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769"/>
        <a:ext cx="5402801" cy="381888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591CAE-AC72-4431-AD8B-A38138AD2DFE}">
      <dsp:nvSpPr>
        <dsp:cNvPr id="0" name=""/>
        <dsp:cNvSpPr/>
      </dsp:nvSpPr>
      <dsp:spPr>
        <a:xfrm>
          <a:off x="0" y="66158"/>
          <a:ext cx="10515600" cy="20533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/>
            <a:t>Najveći uspjeh preporodnog pokreta – </a:t>
          </a:r>
          <a:r>
            <a:rPr lang="hr-HR" sz="3900" b="1" kern="1200"/>
            <a:t>1847. godine Hrvatski sabor proglasio hrvatski jezik službenim jezikom u Hrvatskoj</a:t>
          </a:r>
          <a:endParaRPr lang="en-US" sz="3900" kern="1200"/>
        </a:p>
      </dsp:txBody>
      <dsp:txXfrm>
        <a:off x="0" y="66158"/>
        <a:ext cx="10515600" cy="2053350"/>
      </dsp:txXfrm>
    </dsp:sp>
    <dsp:sp modelId="{7B65FA71-E3D3-440A-88A5-CB88C5553C2F}">
      <dsp:nvSpPr>
        <dsp:cNvPr id="0" name=""/>
        <dsp:cNvSpPr/>
      </dsp:nvSpPr>
      <dsp:spPr>
        <a:xfrm>
          <a:off x="0" y="2231829"/>
          <a:ext cx="10515600" cy="20533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kern="1200"/>
            <a:t>„…hrvatski jezik ima se uzvisiti na onu čast, vrijednost i valjanost koje je dosad uživao latinski jezik”</a:t>
          </a:r>
          <a:endParaRPr lang="en-US" sz="3900" kern="1200"/>
        </a:p>
      </dsp:txBody>
      <dsp:txXfrm>
        <a:off x="0" y="2231829"/>
        <a:ext cx="10515600" cy="205335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FB8F1D-8963-4250-B706-85E4A2BBB15B}">
      <dsp:nvSpPr>
        <dsp:cNvPr id="0" name=""/>
        <dsp:cNvSpPr/>
      </dsp:nvSpPr>
      <dsp:spPr>
        <a:xfrm>
          <a:off x="0" y="26126"/>
          <a:ext cx="7853039" cy="143339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/>
            <a:t>Janko Drašković </a:t>
          </a:r>
          <a:r>
            <a:rPr lang="hr-HR" sz="2700" kern="1200" dirty="0"/>
            <a:t>– najpoznatiji plemić u redovima iliraca</a:t>
          </a:r>
          <a:endParaRPr lang="en-US" sz="2700" kern="1200" dirty="0"/>
        </a:p>
      </dsp:txBody>
      <dsp:txXfrm>
        <a:off x="0" y="26126"/>
        <a:ext cx="7853039" cy="1433396"/>
      </dsp:txXfrm>
    </dsp:sp>
    <dsp:sp modelId="{1E8B975B-BD18-4BBF-A399-85921B1E5A6D}">
      <dsp:nvSpPr>
        <dsp:cNvPr id="0" name=""/>
        <dsp:cNvSpPr/>
      </dsp:nvSpPr>
      <dsp:spPr>
        <a:xfrm>
          <a:off x="0" y="1537282"/>
          <a:ext cx="7853039" cy="1433396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1832. godine </a:t>
          </a:r>
          <a:r>
            <a:rPr lang="hr-HR" sz="2700" kern="1200" dirty="0"/>
            <a:t>na hrvatskom jeziku (kajkavskom narječju) objavio knjižicu </a:t>
          </a:r>
          <a:r>
            <a:rPr lang="hr-HR" sz="27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Disertacija</a:t>
          </a:r>
          <a:r>
            <a:rPr lang="hr-HR" sz="2700" kern="1200" dirty="0"/>
            <a:t> – prvi politički spis u Hrvata pisan hrvatskim jezikom</a:t>
          </a:r>
          <a:endParaRPr lang="en-US" sz="2700" kern="1200" dirty="0"/>
        </a:p>
      </dsp:txBody>
      <dsp:txXfrm>
        <a:off x="0" y="1537282"/>
        <a:ext cx="7853039" cy="1433396"/>
      </dsp:txXfrm>
    </dsp:sp>
    <dsp:sp modelId="{5DB62932-D2BD-4FF3-B0AE-7C1AF8D4A081}">
      <dsp:nvSpPr>
        <dsp:cNvPr id="0" name=""/>
        <dsp:cNvSpPr/>
      </dsp:nvSpPr>
      <dsp:spPr>
        <a:xfrm>
          <a:off x="0" y="3048438"/>
          <a:ext cx="7853039" cy="1433396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Politički program preporodnog pokreta – sjedinjenje Hrvatske, Slavonije, Dalmacije, Rijeke i Vojne krajine u Veliku Iliriju</a:t>
          </a:r>
          <a:endParaRPr lang="en-US" sz="2700" kern="1200" dirty="0"/>
        </a:p>
      </dsp:txBody>
      <dsp:txXfrm>
        <a:off x="0" y="3048438"/>
        <a:ext cx="7853039" cy="1433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2F27585-3248-4BFD-8BF6-264B38831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ED197CF9-1FC7-4EAC-AFE7-5C61D5056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306AEDE-7594-45D5-9342-3BE56CD9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3D7DE45-E0C7-41BD-AA86-94F6F4D7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8B11ABF-1620-410D-A942-C23269B1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9338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6B50312-D07F-4A3D-879C-A7EDB20E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BE15789A-D08E-41C7-B76E-C4AF96114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D9294FA-72AD-4C58-8026-4216889A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7A96D2E-176F-48D0-8B44-5D4F4E86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3AAEE6B-A3E0-4435-BCD8-18106649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2582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CA46B750-E41A-4ADE-B887-F03069F34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AFD54748-0AF2-4B40-BFC4-1D347D2DF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ADD3B48F-DFF0-4967-8378-D7642462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7978E5BA-0C9E-4DAE-9C3D-162BC3C0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4385083-2343-4798-9E0E-03A1817E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488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0D1B273-37E7-4D76-A9A8-1209CFDD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E5D218D-5FDD-4576-B18E-11751E6DD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A13EF51-039B-4FFE-8E1C-1FA1713F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F879478-8B21-4C30-8F40-01812A35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68F1D2C-AC4A-4004-A2A6-DB46E2FE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4317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CD9D916-3F6C-47C6-AB69-3E12FACE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6A45926-ECCA-41E5-BE0B-9C2F11175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7FF8227-B9B2-4676-85E4-355E69AF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C9F7D00-BADA-4FC8-8F97-3884453E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FFAE5BD-63E6-4973-9F07-07631B58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9740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C3E2340-D20E-4D8C-9638-99E1668A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224A841-4768-4B33-B04C-5512920C1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87E1A55A-05A4-4896-B830-793437CF7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83E8E9A0-EFF1-448A-BF91-FB8000A1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F1F1111-CFA1-43EA-B9B7-EF18D123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6E4B7969-3DAD-47BF-929C-BBC91D5A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1403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851B861-8ED4-4F3A-9008-A16F00FA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1BA0287-60C3-4829-9F2F-BEFFB1A62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F4A05746-EBD3-4C5F-93AE-DB8693C67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CA72E786-58BB-4AB4-A011-54B6D308E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A16085C8-DF3E-4F24-B5C6-BCEFED506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4566DD60-30DC-4FF1-B135-AAE4D8E4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79C06C62-0B48-474B-90E6-AD9C4664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CDAEAF25-A76B-4C4B-A9B1-3E2F5FB7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673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98FE6BA-29BD-425C-B1CE-05B64411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FA0CD2CD-6A69-414B-B398-861E6053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F78A5CD4-8558-4FCA-98C9-7BA4C41F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C945ECF4-9DC9-4112-B06C-569A174B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1030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41B2B3E7-026A-4036-8EA8-CFA64288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710A84A7-3C8C-4ED1-A1AA-BAF20311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981BFDC-9575-4BB2-9E58-078094C5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6399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B198207-512E-48E7-A0CC-2235A73D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E5491D3-E2EB-4F15-9E53-84EB60550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CA89A2CF-3A2D-40A1-97C1-C69EECFDF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A3A6A96F-65CE-4A11-B6B5-BCD64C9E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486AEE-0C54-401D-B63E-9C8E029E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AD8A9382-93D7-4294-961D-7F75376C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7475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6C8D8DA-5893-4E54-A4C1-AB3E70FC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42C686A0-116A-4E6E-B995-71881160D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8C2F4B-1564-4CA4-B109-0AAA7E2AC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34C4A71-9BA4-4080-9B6F-2C95F193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EE1BEF5-8B82-4871-97FA-9513DB6D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E5A653AF-5245-4E1F-B8B5-807523B2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801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DB973349-CC53-4CBC-AD81-ED7A5BA8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8D42B64D-081D-45BB-A107-57587FC1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65F76CC-AEFD-45F1-A19C-A6B95E0A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8AA71-1311-4DB1-88C4-FF3729A23F14}" type="datetimeFigureOut">
              <a:rPr lang="hr-HR" smtClean="0"/>
              <a:pPr/>
              <a:t>23.6.2020.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F8CA814-1F02-4B91-A73D-7CE4435C8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047426F-600C-4A27-B31D-997871B38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8AC7C-F8B2-48F6-A156-4F378C33B4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2218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ordwall.net/resource/305166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time_continue=16&amp;v=kHb4qge5vWo&amp;feature=emb_logo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 dpi="0" rotWithShape="1">
            <a:blip r:embed="rId3" cstate="print"/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Političko djelovanje preporoditelja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Nacionalna svijest. Hrvatski narodni preporod – Ilirski pokret</a:t>
            </a:r>
          </a:p>
          <a:p>
            <a:endParaRPr lang="hr-HR" dirty="0"/>
          </a:p>
        </p:txBody>
      </p:sp>
      <p:pic>
        <p:nvPicPr>
          <p:cNvPr id="6" name="Slika 5" descr="Slika na kojoj se prikazuje nošenje&#10;&#10;Opis je automatski generiran">
            <a:extLst>
              <a:ext uri="{FF2B5EF4-FFF2-40B4-BE49-F238E27FC236}">
                <a16:creationId xmlns:a16="http://schemas.microsoft.com/office/drawing/2014/main" xmlns="" id="{E53B2BDB-79C0-47DC-BB09-F8A0F7B50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33" y="2209799"/>
            <a:ext cx="1693668" cy="46275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E3382E53-47D3-42D3-BEE2-7C3E6A48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/>
              <a:t>Političko djelovanje preporoditelja</a:t>
            </a:r>
            <a:endParaRPr lang="hr-HR" dirty="0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B0B3F19B-9F16-447D-BDAB-F242ABB004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4728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E04446A-7516-4AAE-BCD2-A7C7AF60C1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F21DF62-7196-472D-9BF5-6D7D93CBBC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10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FA52BC3-67F5-480E-9820-ABF498052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6314CCF-7EFE-4C1F-9AC1-F80720AD7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7" name="Slika 6" descr="Slika na kojoj se prikazuje nošenje&#10;&#10;Opis je automatski generiran">
            <a:extLst>
              <a:ext uri="{FF2B5EF4-FFF2-40B4-BE49-F238E27FC236}">
                <a16:creationId xmlns:a16="http://schemas.microsoft.com/office/drawing/2014/main" xmlns="" id="{F8AC7070-C4C4-4447-91A7-52150C3E4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54273" y="4391950"/>
            <a:ext cx="902575" cy="2466050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0E56036-E5F7-43D4-9E31-2F5533BA5F06}"/>
              </a:ext>
            </a:extLst>
          </p:cNvPr>
          <p:cNvSpPr/>
          <p:nvPr/>
        </p:nvSpPr>
        <p:spPr>
          <a:xfrm>
            <a:off x="7256017" y="710214"/>
            <a:ext cx="4935983" cy="3852911"/>
          </a:xfrm>
          <a:prstGeom prst="wedgeEllipseCallout">
            <a:avLst>
              <a:gd name="adj1" fmla="val 33515"/>
              <a:gd name="adj2" fmla="val 57428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sz="1600" b="1" dirty="0"/>
              <a:t>Proanaliziraj video i odgovori na pitanja:</a:t>
            </a:r>
          </a:p>
          <a:p>
            <a:r>
              <a:rPr lang="hr-HR" sz="1600" b="1" dirty="0"/>
              <a:t>1. Gdje se rodio Janko Drašković? Kakvo je obrazovanje stekao?</a:t>
            </a:r>
          </a:p>
          <a:p>
            <a:r>
              <a:rPr lang="hr-HR" sz="1600" b="1" dirty="0"/>
              <a:t>2. Koje je jezike govorio?</a:t>
            </a:r>
          </a:p>
          <a:p>
            <a:r>
              <a:rPr lang="hr-HR" sz="1600" b="1" dirty="0"/>
              <a:t>3. U kojem djelu je iznio svoja politička, kulturna i gospodarska stajališta? Na kojem jeziku je to djelo pisano?</a:t>
            </a:r>
          </a:p>
          <a:p>
            <a:r>
              <a:rPr lang="hr-HR" sz="1600" b="1" dirty="0"/>
              <a:t>4. Koje su glavne ideje iznesene u tom djelu?</a:t>
            </a:r>
          </a:p>
        </p:txBody>
      </p:sp>
      <p:pic>
        <p:nvPicPr>
          <p:cNvPr id="5" name="Priča o Grofu Janku Draškoviću">
            <a:hlinkClick r:id="" action="ppaction://media"/>
            <a:extLst>
              <a:ext uri="{FF2B5EF4-FFF2-40B4-BE49-F238E27FC236}">
                <a16:creationId xmlns:a16="http://schemas.microsoft.com/office/drawing/2014/main" xmlns="" id="{EEABBFC3-3C3F-40C9-A02B-2E98C94DE5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451100"/>
            <a:ext cx="7231979" cy="44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97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8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FABAD4AD-6FA1-461C-AB45-89F31F1F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preporoditelja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BF7DF474-4CF9-4A5E-BAC6-7259DE390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8593282"/>
              </p:ext>
            </p:extLst>
          </p:nvPr>
        </p:nvGraphicFramePr>
        <p:xfrm>
          <a:off x="216763" y="1571348"/>
          <a:ext cx="7853039" cy="450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trelica: desno 6">
            <a:extLst>
              <a:ext uri="{FF2B5EF4-FFF2-40B4-BE49-F238E27FC236}">
                <a16:creationId xmlns:a16="http://schemas.microsoft.com/office/drawing/2014/main" xmlns="" id="{DF39EE0E-E1C2-44B9-A928-7A5922D88D7A}"/>
              </a:ext>
            </a:extLst>
          </p:cNvPr>
          <p:cNvSpPr/>
          <p:nvPr/>
        </p:nvSpPr>
        <p:spPr>
          <a:xfrm rot="5400000">
            <a:off x="3625232" y="4429973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97D2B18-2D30-4BE0-9C2E-FA01BCAA11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1309706-2944-45FB-9DCB-C706ACB85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7CE1AC6F-8263-4DAE-8D33-D93EF99C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8680" y="1624614"/>
            <a:ext cx="3735563" cy="4487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25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FA52BC3-67F5-480E-9820-ABF498052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6314CCF-7EFE-4C1F-9AC1-F80720AD7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7" name="Slika 6" descr="Slika na kojoj se prikazuje nošenje&#10;&#10;Opis je automatski generiran">
            <a:extLst>
              <a:ext uri="{FF2B5EF4-FFF2-40B4-BE49-F238E27FC236}">
                <a16:creationId xmlns:a16="http://schemas.microsoft.com/office/drawing/2014/main" xmlns="" id="{F8AC7070-C4C4-4447-91A7-52150C3E4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75821" y="3284739"/>
            <a:ext cx="1256740" cy="343371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0E56036-E5F7-43D4-9E31-2F5533BA5F06}"/>
              </a:ext>
            </a:extLst>
          </p:cNvPr>
          <p:cNvSpPr/>
          <p:nvPr/>
        </p:nvSpPr>
        <p:spPr>
          <a:xfrm>
            <a:off x="7146525" y="514906"/>
            <a:ext cx="3710866" cy="3346884"/>
          </a:xfrm>
          <a:prstGeom prst="wedgeEllipseCallout">
            <a:avLst>
              <a:gd name="adj1" fmla="val 55599"/>
              <a:gd name="adj2" fmla="val 49234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Promotri ilustracije i pročitaj tekstove u dijelu </a:t>
            </a:r>
            <a:r>
              <a:rPr lang="hr-HR" sz="2000" b="1" i="1" dirty="0"/>
              <a:t>povijesni koncept – povijesna perspektiva </a:t>
            </a:r>
            <a:r>
              <a:rPr lang="hr-HR" sz="2000" b="1" dirty="0"/>
              <a:t>u</a:t>
            </a:r>
            <a:r>
              <a:rPr lang="hr-HR" sz="2000" b="1" i="1" dirty="0"/>
              <a:t> </a:t>
            </a:r>
            <a:r>
              <a:rPr lang="hr-HR" sz="2000" b="1" dirty="0"/>
              <a:t>U/str. 65, a potom odgovori na 1. i 2. pitanje.</a:t>
            </a:r>
            <a:endParaRPr lang="hr-HR" sz="3200" b="1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25EDF493-14B5-411F-AB1A-B407B546C992}"/>
              </a:ext>
            </a:extLst>
          </p:cNvPr>
          <p:cNvSpPr/>
          <p:nvPr/>
        </p:nvSpPr>
        <p:spPr>
          <a:xfrm>
            <a:off x="3990421" y="3584237"/>
            <a:ext cx="2847974" cy="2308324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+mj-lt"/>
              </a:rPr>
              <a:t>Surka (jakna) i crvena „ilirska” kapa bili su omiljeni modni dodatci iliraca. Žene su također nosile surke, a umjesto kapa tradicionalna pokrivala za glave – poculice.</a:t>
            </a:r>
            <a:endParaRPr lang="hr-HR" dirty="0">
              <a:latin typeface="+mj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3B5FE087-9268-4BE7-876F-0D8A83BB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4233" cy="6862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178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1186647-0CBF-40F4-A798-FB2A0910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0" y="539750"/>
            <a:ext cx="4638675" cy="899820"/>
          </a:xfrm>
        </p:spPr>
        <p:txBody>
          <a:bodyPr/>
          <a:lstStyle/>
          <a:p>
            <a:r>
              <a:rPr lang="hr-HR" dirty="0">
                <a:hlinkClick r:id="rId2"/>
              </a:rPr>
              <a:t>Političko djelovanje preporoditelja</a:t>
            </a:r>
            <a:r>
              <a:rPr lang="hr-HR" dirty="0"/>
              <a:t> 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25516D3A-A86B-42D0-952C-F90849C92213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6" name="Slika 5" descr="Slika na kojoj se prikazuje crno, crtež, bijelo&#10;&#10;Opis je automatski generiran">
            <a:extLst>
              <a:ext uri="{FF2B5EF4-FFF2-40B4-BE49-F238E27FC236}">
                <a16:creationId xmlns:a16="http://schemas.microsoft.com/office/drawing/2014/main" xmlns="" id="{B7D54DC0-BF08-4099-BAC9-E2840776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373" y="152399"/>
            <a:ext cx="1447801" cy="1447801"/>
          </a:xfrm>
          <a:prstGeom prst="rect">
            <a:avLst/>
          </a:prstGeom>
        </p:spPr>
      </p:pic>
      <p:pic>
        <p:nvPicPr>
          <p:cNvPr id="8" name="Slika 7" descr="Slika na kojoj se prikazuje sjedenje, drveni, prekriveno, parkirano&#10;&#10;Opis je automatski generiran">
            <a:extLst>
              <a:ext uri="{FF2B5EF4-FFF2-40B4-BE49-F238E27FC236}">
                <a16:creationId xmlns:a16="http://schemas.microsoft.com/office/drawing/2014/main" xmlns="" id="{83BF2A5C-21C1-4B51-9353-E10F2EC6E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725" y="1886951"/>
            <a:ext cx="10115550" cy="414437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EEE7059-5F79-4B76-92FF-F82E93A15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E3EC132-4F9F-45BE-9E73-E7DAD33D59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42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nošenje&#10;&#10;Opis je automatski generiran">
            <a:extLst>
              <a:ext uri="{FF2B5EF4-FFF2-40B4-BE49-F238E27FC236}">
                <a16:creationId xmlns:a16="http://schemas.microsoft.com/office/drawing/2014/main" xmlns="" id="{3010C552-0987-4E3D-A6D9-66A657A96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3372" y="1934591"/>
            <a:ext cx="1558309" cy="4257675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C32EF33-DA93-4FCA-965B-CA4115DC85D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93B8E60-F3CB-4E2C-A613-454A125632F8}"/>
              </a:ext>
            </a:extLst>
          </p:cNvPr>
          <p:cNvSpPr/>
          <p:nvPr/>
        </p:nvSpPr>
        <p:spPr>
          <a:xfrm>
            <a:off x="6498454" y="497150"/>
            <a:ext cx="5478525" cy="4074850"/>
          </a:xfrm>
          <a:prstGeom prst="wedgeEllipseCallout">
            <a:avLst>
              <a:gd name="adj1" fmla="val -77753"/>
              <a:gd name="adj2" fmla="val 5152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/>
                <a:latin typeface="+mj-lt"/>
                <a:cs typeface="Arial" panose="020B0604020202020204" pitchFamily="34" charset="0"/>
              </a:rPr>
              <a:t>Što je narod, a što nacija? Što je hrvatski narodni preporod? Tko je bio središnja ličnost preporoda? Na koje u načine preporoditelji nastojali proširiti uporabu hrvatskog jezika?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0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8FE4A1-AD0A-455F-8C8D-CA470EC4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preporoditelja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5510F94C-9AB7-4B11-8549-3D3E2C5F3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219694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BA96AAE-A69A-4636-A406-54DFA4E7B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F999197-E9C0-44EE-8900-2DBD9C668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14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C23FCCD9-B497-470C-A69B-9984F058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preporoditelja</a:t>
            </a:r>
          </a:p>
        </p:txBody>
      </p:sp>
      <p:pic>
        <p:nvPicPr>
          <p:cNvPr id="5" name="Slika 4" descr="Slika na kojoj se prikazuje nošenje&#10;&#10;Opis je automatski generiran">
            <a:extLst>
              <a:ext uri="{FF2B5EF4-FFF2-40B4-BE49-F238E27FC236}">
                <a16:creationId xmlns:a16="http://schemas.microsoft.com/office/drawing/2014/main" xmlns="" id="{539CF94E-2E0E-466B-BA69-6B3904964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027" y="3000653"/>
            <a:ext cx="1256740" cy="3433715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B84B15D5-CEA4-4587-A384-97AF5B5059A5}"/>
              </a:ext>
            </a:extLst>
          </p:cNvPr>
          <p:cNvSpPr/>
          <p:nvPr/>
        </p:nvSpPr>
        <p:spPr>
          <a:xfrm>
            <a:off x="1553592" y="1278385"/>
            <a:ext cx="3240350" cy="3204840"/>
          </a:xfrm>
          <a:prstGeom prst="wedgeEllipseCallout">
            <a:avLst>
              <a:gd name="adj1" fmla="val -67853"/>
              <a:gd name="adj2" fmla="val 2429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i analiziraj tekst  </a:t>
            </a:r>
            <a:r>
              <a:rPr lang="hr-HR" sz="2000" b="1" i="1" dirty="0"/>
              <a:t>Političko djelovanje preporoditelja</a:t>
            </a:r>
            <a:r>
              <a:rPr lang="hr-HR" sz="2000" b="1" dirty="0"/>
              <a:t> u U/str. 64, a zatim ispuni tablicu.</a:t>
            </a:r>
          </a:p>
          <a:p>
            <a:pPr algn="ctr"/>
            <a:endParaRPr lang="hr-HR" sz="2400" b="1" dirty="0">
              <a:effectLst/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xmlns="" id="{B939E5A6-EF0C-4564-8E4F-C14746158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1607638"/>
              </p:ext>
            </p:extLst>
          </p:nvPr>
        </p:nvGraphicFramePr>
        <p:xfrm>
          <a:off x="5034813" y="1331652"/>
          <a:ext cx="6515036" cy="486486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377087">
                  <a:extLst>
                    <a:ext uri="{9D8B030D-6E8A-4147-A177-3AD203B41FA5}">
                      <a16:colId xmlns:a16="http://schemas.microsoft.com/office/drawing/2014/main" xmlns="" val="904604325"/>
                    </a:ext>
                  </a:extLst>
                </a:gridCol>
                <a:gridCol w="3137949">
                  <a:extLst>
                    <a:ext uri="{9D8B030D-6E8A-4147-A177-3AD203B41FA5}">
                      <a16:colId xmlns:a16="http://schemas.microsoft.com/office/drawing/2014/main" xmlns="" val="997749179"/>
                    </a:ext>
                  </a:extLst>
                </a:gridCol>
              </a:tblGrid>
              <a:tr h="4993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POLITIČKE STRANKE</a:t>
                      </a: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53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6521496"/>
                  </a:ext>
                </a:extLst>
              </a:tr>
              <a:tr h="545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HORVATSKO – VUGERSKA STRANKA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</a:rPr>
                        <a:t>ILIRSKA STRANKA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37634852"/>
                  </a:ext>
                </a:extLst>
              </a:tr>
              <a:tr h="313137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dirty="0">
                          <a:effectLst/>
                        </a:rPr>
                        <a:t>osnovana ___________ godine</a:t>
                      </a:r>
                      <a:endParaRPr lang="hr-HR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dirty="0">
                          <a:effectLst/>
                        </a:rPr>
                        <a:t>tvrdili da Ilirci žele ____________________ Hrvatsku od _______________ i ukinuti hrvatsku ____________</a:t>
                      </a:r>
                      <a:endParaRPr lang="hr-HR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dirty="0">
                          <a:effectLst/>
                        </a:rPr>
                        <a:t>pogrdno ih nazivali _____________</a:t>
                      </a:r>
                      <a:endParaRPr lang="hr-HR" sz="14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dirty="0">
                          <a:effectLst/>
                        </a:rPr>
                        <a:t>protiv štokavštine</a:t>
                      </a:r>
                      <a:endParaRPr lang="hr-HR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b="1" dirty="0">
                          <a:effectLst/>
                        </a:rPr>
                        <a:t>osnovana ___________ godine</a:t>
                      </a:r>
                      <a:endParaRPr lang="hr-HR" sz="14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b="1" dirty="0">
                          <a:effectLst/>
                        </a:rPr>
                        <a:t>CILJ: ujedinjenje _____________________</a:t>
                      </a:r>
                      <a:endParaRPr lang="hr-HR" sz="1400" b="1" dirty="0">
                        <a:effectLst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b="1" dirty="0">
                          <a:effectLst/>
                        </a:rPr>
                        <a:t>___________________________________</a:t>
                      </a:r>
                      <a:endParaRPr lang="hr-HR" sz="14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b="1" dirty="0">
                          <a:effectLst/>
                        </a:rPr>
                        <a:t>1847. – vlada u Beču zabranjuje ilirsko ime – preimenuje se u _______________ stranku</a:t>
                      </a:r>
                      <a:endParaRPr lang="hr-HR" sz="14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hr-HR" sz="1600" b="1" dirty="0">
                          <a:effectLst/>
                        </a:rPr>
                        <a:t>za širenje standardnog hrvatskog jezika</a:t>
                      </a:r>
                      <a:endParaRPr lang="hr-H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36418898"/>
                  </a:ext>
                </a:extLst>
              </a:tr>
              <a:tr h="662559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SRPANJSKE ŽRTVE </a:t>
                      </a:r>
                      <a:r>
                        <a:rPr lang="hr-HR" sz="1400" dirty="0" smtClean="0">
                          <a:effectLst/>
                        </a:rPr>
                        <a:t>– sukob </a:t>
                      </a:r>
                      <a:r>
                        <a:rPr lang="hr-HR" sz="1400" dirty="0">
                          <a:effectLst/>
                        </a:rPr>
                        <a:t>pristalica ovih stranaka i vojske _________ godine </a:t>
                      </a:r>
                      <a:endParaRPr lang="hr-HR" sz="1200" dirty="0"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na ___________ trgu u Zagrebu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8690153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F831D1F-A633-424C-BEA6-2F791DABF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7357" y="5815635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A09F652-4E5F-445A-81CF-29E2024A1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6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8FE4A1-AD0A-455F-8C8D-CA470EC4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preporoditelja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5510F94C-9AB7-4B11-8549-3D3E2C5F3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6402843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BA96AAE-A69A-4636-A406-54DFA4E7B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F999197-E9C0-44EE-8900-2DBD9C668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83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FCD8A61-A4FA-4FDB-BC2C-A4FB1DD7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preporoditelja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397EC619-F0CD-4245-BDDC-F7828447B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50073022"/>
              </p:ext>
            </p:extLst>
          </p:nvPr>
        </p:nvGraphicFramePr>
        <p:xfrm>
          <a:off x="829321" y="1438183"/>
          <a:ext cx="10578483" cy="4767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A014142-61DF-4478-95C1-D210296690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A42521F-2C4C-4F98-8DC2-484CA1E08B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F3920810-7B51-4FEC-968D-8EBF311BA247}"/>
              </a:ext>
            </a:extLst>
          </p:cNvPr>
          <p:cNvSpPr/>
          <p:nvPr/>
        </p:nvSpPr>
        <p:spPr>
          <a:xfrm rot="5400000">
            <a:off x="5569441" y="4474360"/>
            <a:ext cx="514999" cy="33652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47735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xmlns="" id="{9DEFAC89-6D3E-4C47-86DD-EA071175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preporoditelja</a:t>
            </a:r>
          </a:p>
        </p:txBody>
      </p:sp>
      <p:graphicFrame>
        <p:nvGraphicFramePr>
          <p:cNvPr id="9" name="Rezervirano mjesto sadržaja 6">
            <a:extLst>
              <a:ext uri="{FF2B5EF4-FFF2-40B4-BE49-F238E27FC236}">
                <a16:creationId xmlns:a16="http://schemas.microsoft.com/office/drawing/2014/main" xmlns="" id="{33ECA5C5-FFEB-4065-96DA-1F4DF9AB92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3570838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FA52BC3-67F5-480E-9820-ABF4980522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6314CCF-7EFE-4C1F-9AC1-F80720AD72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249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xmlns="" id="{9DEFAC89-6D3E-4C47-86DD-EA071175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Političko djelovanje preporo</a:t>
            </a:r>
            <a:r>
              <a:rPr lang="hr-HR" dirty="0"/>
              <a:t>ditelja</a:t>
            </a:r>
          </a:p>
        </p:txBody>
      </p:sp>
      <p:graphicFrame>
        <p:nvGraphicFramePr>
          <p:cNvPr id="9" name="Rezervirano mjesto sadržaja 6">
            <a:extLst>
              <a:ext uri="{FF2B5EF4-FFF2-40B4-BE49-F238E27FC236}">
                <a16:creationId xmlns:a16="http://schemas.microsoft.com/office/drawing/2014/main" xmlns="" id="{33ECA5C5-FFEB-4065-96DA-1F4DF9AB92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56547047"/>
              </p:ext>
            </p:extLst>
          </p:nvPr>
        </p:nvGraphicFramePr>
        <p:xfrm>
          <a:off x="367684" y="1811044"/>
          <a:ext cx="5402801" cy="388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FA52BC3-67F5-480E-9820-ABF4980522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6314CCF-7EFE-4C1F-9AC1-F80720AD72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7" name="Slika 6" descr="Slika na kojoj se prikazuje nošenje&#10;&#10;Opis je automatski generiran">
            <a:extLst>
              <a:ext uri="{FF2B5EF4-FFF2-40B4-BE49-F238E27FC236}">
                <a16:creationId xmlns:a16="http://schemas.microsoft.com/office/drawing/2014/main" xmlns="" id="{F8AC7070-C4C4-4447-91A7-52150C3E41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75821" y="3284739"/>
            <a:ext cx="1256740" cy="343371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0E56036-E5F7-43D4-9E31-2F5533BA5F06}"/>
              </a:ext>
            </a:extLst>
          </p:cNvPr>
          <p:cNvSpPr/>
          <p:nvPr/>
        </p:nvSpPr>
        <p:spPr>
          <a:xfrm>
            <a:off x="6587231" y="1491449"/>
            <a:ext cx="3613212" cy="3338006"/>
          </a:xfrm>
          <a:prstGeom prst="wedgeEllipseCallout">
            <a:avLst>
              <a:gd name="adj1" fmla="val 72695"/>
              <a:gd name="adj2" fmla="val 22635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</a:t>
            </a:r>
            <a:r>
              <a:rPr lang="hr-HR" sz="2000" b="1" i="1" dirty="0"/>
              <a:t>povijesni koncept – povijesna perspektiva </a:t>
            </a:r>
            <a:r>
              <a:rPr lang="hr-HR" sz="2000" b="1" dirty="0"/>
              <a:t>u U/str. 64 o Srpanjskim žrtvama i odgovori na pitanja ispod izvora.</a:t>
            </a:r>
            <a:endParaRPr lang="hr-HR" sz="2800" b="1" dirty="0"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C7C66CC-402C-48D0-B42F-97D78B5D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63" y="285749"/>
            <a:ext cx="8706040" cy="5798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03EF632-BD3D-488E-9155-717AF02C8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89F5469-A398-4318-985B-388AF64ED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7FFCDBA6-387A-4C47-A534-4AC381B79FA2}"/>
              </a:ext>
            </a:extLst>
          </p:cNvPr>
          <p:cNvSpPr/>
          <p:nvPr/>
        </p:nvSpPr>
        <p:spPr>
          <a:xfrm>
            <a:off x="9139469" y="1693292"/>
            <a:ext cx="2847974" cy="830997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Spomenik </a:t>
            </a:r>
            <a:r>
              <a:rPr lang="hr-HR" sz="2400" dirty="0">
                <a:hlinkClick r:id="rId5"/>
              </a:rPr>
              <a:t>srpanjskim žrtvama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798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531</Words>
  <Application>Microsoft Office PowerPoint</Application>
  <PresentationFormat>Custom</PresentationFormat>
  <Paragraphs>56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sustava Office</vt:lpstr>
      <vt:lpstr>Političko djelovanje preporoditelja</vt:lpstr>
      <vt:lpstr>Slide 2</vt:lpstr>
      <vt:lpstr>Političko djelovanje preporoditelja</vt:lpstr>
      <vt:lpstr>Političko djelovanje preporoditelja</vt:lpstr>
      <vt:lpstr>Političko djelovanje preporoditelja</vt:lpstr>
      <vt:lpstr>Političko djelovanje preporoditelja</vt:lpstr>
      <vt:lpstr>Političko djelovanje preporoditelja</vt:lpstr>
      <vt:lpstr>Političko djelovanje preporoditelja</vt:lpstr>
      <vt:lpstr>Slide 9</vt:lpstr>
      <vt:lpstr>Političko djelovanje preporoditelja</vt:lpstr>
      <vt:lpstr>Slide 11</vt:lpstr>
      <vt:lpstr>Političko djelovanje preporoditelja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Političko djelovanje preporoditelja</dc:title>
  <dc:creator>Maja Juratovac</dc:creator>
  <cp:lastModifiedBy>dvukelic</cp:lastModifiedBy>
  <cp:revision>4</cp:revision>
  <dcterms:created xsi:type="dcterms:W3CDTF">2020-06-21T17:43:05Z</dcterms:created>
  <dcterms:modified xsi:type="dcterms:W3CDTF">2020-06-23T09:03:14Z</dcterms:modified>
</cp:coreProperties>
</file>